
<file path=[Content_Types].xml><?xml version="1.0" encoding="utf-8"?>
<Types xmlns="http://schemas.openxmlformats.org/package/2006/content-types">
  <Default Extension="fntdata" ContentType="application/x-fontdata"/>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69" r:id="rId4"/>
    <p:sldId id="258" r:id="rId5"/>
    <p:sldId id="259" r:id="rId6"/>
    <p:sldId id="270" r:id="rId7"/>
    <p:sldId id="260" r:id="rId8"/>
    <p:sldId id="261" r:id="rId9"/>
    <p:sldId id="262" r:id="rId10"/>
    <p:sldId id="263" r:id="rId11"/>
    <p:sldId id="264" r:id="rId12"/>
    <p:sldId id="265" r:id="rId13"/>
    <p:sldId id="266" r:id="rId14"/>
    <p:sldId id="267" r:id="rId15"/>
    <p:sldId id="268" r:id="rId16"/>
  </p:sldIdLst>
  <p:sldSz cx="9144000" cy="5143500" type="screen16x9"/>
  <p:notesSz cx="6858000" cy="9144000"/>
  <p:embeddedFontLst>
    <p:embeddedFont>
      <p:font typeface="Raleway" pitchFamily="2" charset="0"/>
      <p:regular r:id="rId18"/>
      <p:bold r:id="rId19"/>
      <p:italic r:id="rId20"/>
      <p:boldItalic r:id="rId21"/>
    </p:embeddedFont>
    <p:embeddedFont>
      <p:font typeface="Source Sans Pro" panose="020B05030304030202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486"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2.jpg>
</file>

<file path=ppt/media/image3.jpeg>
</file>

<file path=ppt/media/image4.png>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8f692ea9de8f6ec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8f692ea9de8f6ec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68f692ea9de8f6ec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68f692ea9de8f6ec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5c5372a6160d866b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5c5372a6160d866b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5c5372a6160d866b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5c5372a6160d866b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5c5372a6160d866b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5c5372a6160d866b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50b72bb27ca0f87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50b72bb27ca0f87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6a178f8d291697a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6a178f8d291697a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6a178f8d291697a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6a178f8d291697a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3905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497a90fae0933cfe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497a90fae0933cfe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68f692ea9de8f6ec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68f692ea9de8f6ec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68f692ea9de8f6ec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68f692ea9de8f6ec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750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68f692ea9de8f6ec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68f692ea9de8f6ec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68f692ea9de8f6ec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68f692ea9de8f6ec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68f692ea9de8f6ec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68f692ea9de8f6ec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2" name="Google Shape;12;p2"/>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9" name="Google Shape;29;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3" name="Google Shape;3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6" name="Google Shape;36;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1" name="Google Shape;41;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6" name="Google Shape;46;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rmAutofit lnSpcReduction="10000"/>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jpeg"/><Relationship Id="rId5" Type="http://schemas.openxmlformats.org/officeDocument/2006/relationships/image" Target="../media/image2.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236493" y="1124550"/>
            <a:ext cx="8183700" cy="14472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The Effect of eLearning on Nigerian Tertiary education </a:t>
            </a:r>
            <a:endParaRPr/>
          </a:p>
          <a:p>
            <a:pPr marL="0" lvl="0" indent="0" algn="l" rtl="0">
              <a:spcBef>
                <a:spcPts val="0"/>
              </a:spcBef>
              <a:spcAft>
                <a:spcPts val="0"/>
              </a:spcAft>
              <a:buNone/>
            </a:pPr>
            <a:endParaRPr/>
          </a:p>
        </p:txBody>
      </p:sp>
      <p:sp>
        <p:nvSpPr>
          <p:cNvPr id="59" name="Google Shape;59;p13"/>
          <p:cNvSpPr txBox="1">
            <a:spLocks noGrp="1"/>
          </p:cNvSpPr>
          <p:nvPr>
            <p:ph type="body" idx="4294967295"/>
          </p:nvPr>
        </p:nvSpPr>
        <p:spPr>
          <a:xfrm>
            <a:off x="311700" y="2845178"/>
            <a:ext cx="8520600" cy="6948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1200"/>
              </a:spcAft>
              <a:buNone/>
            </a:pPr>
            <a:r>
              <a:rPr lang="en" sz="2900">
                <a:solidFill>
                  <a:schemeClr val="lt1"/>
                </a:solidFill>
                <a:latin typeface="Raleway"/>
                <a:ea typeface="Raleway"/>
                <a:cs typeface="Raleway"/>
                <a:sym typeface="Raleway"/>
              </a:rPr>
              <a:t>BABATUNDE AHMED</a:t>
            </a:r>
            <a:endParaRPr sz="2900">
              <a:solidFill>
                <a:schemeClr val="lt1"/>
              </a:solidFill>
              <a:latin typeface="Raleway"/>
              <a:ea typeface="Raleway"/>
              <a:cs typeface="Raleway"/>
              <a:sym typeface="Raleway"/>
            </a:endParaRPr>
          </a:p>
        </p:txBody>
      </p:sp>
      <p:pic>
        <p:nvPicPr>
          <p:cNvPr id="4" name="Recorded Sound">
            <a:hlinkClick r:id="" action="ppaction://media"/>
            <a:extLst>
              <a:ext uri="{FF2B5EF4-FFF2-40B4-BE49-F238E27FC236}">
                <a16:creationId xmlns:a16="http://schemas.microsoft.com/office/drawing/2014/main" id="{65D21D4F-C7A9-7EBF-AAD0-58A1147306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659"/>
    </mc:Choice>
    <mc:Fallback>
      <p:transition spd="slow" advTm="96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5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2600"/>
              <a:t>Benefits of  E learning to Nigerian students (Olaniyi, 2006</a:t>
            </a:r>
            <a:r>
              <a:rPr lang="en"/>
              <a:t>)</a:t>
            </a:r>
            <a:endParaRPr sz="2600"/>
          </a:p>
        </p:txBody>
      </p:sp>
      <p:sp>
        <p:nvSpPr>
          <p:cNvPr id="102" name="Google Shape;102;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39725" algn="l" rtl="0">
              <a:spcBef>
                <a:spcPts val="0"/>
              </a:spcBef>
              <a:spcAft>
                <a:spcPts val="0"/>
              </a:spcAft>
              <a:buClr>
                <a:schemeClr val="accent2"/>
              </a:buClr>
              <a:buSzPts val="1750"/>
              <a:buChar char="●"/>
            </a:pPr>
            <a:r>
              <a:rPr lang="en" sz="1750">
                <a:solidFill>
                  <a:schemeClr val="accent2"/>
                </a:solidFill>
              </a:rPr>
              <a:t>E learning reduces tuition fees and costs associated with purchase of books, study materials etc.</a:t>
            </a:r>
            <a:endParaRPr sz="1750">
              <a:solidFill>
                <a:schemeClr val="accent2"/>
              </a:solidFill>
            </a:endParaRPr>
          </a:p>
          <a:p>
            <a:pPr marL="457200" lvl="0" indent="-339725" algn="l" rtl="0">
              <a:spcBef>
                <a:spcPts val="0"/>
              </a:spcBef>
              <a:spcAft>
                <a:spcPts val="0"/>
              </a:spcAft>
              <a:buClr>
                <a:schemeClr val="accent2"/>
              </a:buClr>
              <a:buSzPts val="1750"/>
              <a:buChar char="●"/>
            </a:pPr>
            <a:r>
              <a:rPr lang="en" sz="1750">
                <a:solidFill>
                  <a:schemeClr val="accent2"/>
                </a:solidFill>
              </a:rPr>
              <a:t>Most Digital courses are timely and flexible, allowing the students to work and learn. </a:t>
            </a:r>
            <a:endParaRPr sz="1750">
              <a:solidFill>
                <a:schemeClr val="accent2"/>
              </a:solidFill>
            </a:endParaRPr>
          </a:p>
          <a:p>
            <a:pPr marL="457200" lvl="0" indent="-339725" algn="l" rtl="0">
              <a:spcBef>
                <a:spcPts val="0"/>
              </a:spcBef>
              <a:spcAft>
                <a:spcPts val="0"/>
              </a:spcAft>
              <a:buClr>
                <a:schemeClr val="accent2"/>
              </a:buClr>
              <a:buSzPts val="1750"/>
              <a:buChar char="●"/>
            </a:pPr>
            <a:r>
              <a:rPr lang="en" sz="1750">
                <a:solidFill>
                  <a:schemeClr val="accent2"/>
                </a:solidFill>
              </a:rPr>
              <a:t> E learning increases student understanding and retention through hands-on application more than traditional training methods.</a:t>
            </a:r>
            <a:endParaRPr sz="1750">
              <a:solidFill>
                <a:schemeClr val="accent2"/>
              </a:solidFill>
            </a:endParaRPr>
          </a:p>
          <a:p>
            <a:pPr marL="457200" lvl="0" indent="-339725" algn="l" rtl="0">
              <a:spcBef>
                <a:spcPts val="0"/>
              </a:spcBef>
              <a:spcAft>
                <a:spcPts val="0"/>
              </a:spcAft>
              <a:buClr>
                <a:schemeClr val="accent2"/>
              </a:buClr>
              <a:buSzPts val="1750"/>
              <a:buChar char="●"/>
            </a:pPr>
            <a:r>
              <a:rPr lang="en" sz="1750">
                <a:solidFill>
                  <a:schemeClr val="accent2"/>
                </a:solidFill>
              </a:rPr>
              <a:t>It provides a means for tutors to monitor students progress in the course study through a school portal.</a:t>
            </a:r>
            <a:endParaRPr sz="1750">
              <a:solidFill>
                <a:schemeClr val="accent2"/>
              </a:solidFill>
            </a:endParaRPr>
          </a:p>
          <a:p>
            <a:pPr marL="457200" lvl="0" indent="-339725" algn="l" rtl="0">
              <a:spcBef>
                <a:spcPts val="0"/>
              </a:spcBef>
              <a:spcAft>
                <a:spcPts val="0"/>
              </a:spcAft>
              <a:buClr>
                <a:schemeClr val="accent2"/>
              </a:buClr>
              <a:buSzPts val="1750"/>
              <a:buChar char="●"/>
            </a:pPr>
            <a:r>
              <a:rPr lang="en" sz="1750">
                <a:solidFill>
                  <a:schemeClr val="accent2"/>
                </a:solidFill>
              </a:rPr>
              <a:t>Short videos or hands-on exercises incorporated in e learning help to check if students have achieved the performance objectives at every stage of the course.</a:t>
            </a:r>
            <a:endParaRPr sz="1750">
              <a:solidFill>
                <a:schemeClr val="accent2"/>
              </a:solidFill>
            </a:endParaRPr>
          </a:p>
          <a:p>
            <a:pPr marL="457200" lvl="0" indent="-339725" algn="l" rtl="0">
              <a:spcBef>
                <a:spcPts val="0"/>
              </a:spcBef>
              <a:spcAft>
                <a:spcPts val="0"/>
              </a:spcAft>
              <a:buClr>
                <a:schemeClr val="accent2"/>
              </a:buClr>
              <a:buSzPts val="1750"/>
              <a:buChar char="●"/>
            </a:pPr>
            <a:r>
              <a:rPr lang="en" sz="1750">
                <a:solidFill>
                  <a:schemeClr val="accent2"/>
                </a:solidFill>
              </a:rPr>
              <a:t>A user's progress is automated and can be monitored by or shared with one's supervisor </a:t>
            </a:r>
            <a:endParaRPr sz="1750">
              <a:solidFill>
                <a:schemeClr val="accent2"/>
              </a:solidFill>
            </a:endParaRPr>
          </a:p>
          <a:p>
            <a:pPr marL="457200" lvl="0" indent="-342900" algn="l" rtl="0">
              <a:spcBef>
                <a:spcPts val="0"/>
              </a:spcBef>
              <a:spcAft>
                <a:spcPts val="0"/>
              </a:spcAft>
              <a:buSzPts val="1800"/>
              <a:buChar char="●"/>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311700" y="1816050"/>
            <a:ext cx="28080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950"/>
              <a:t>Udochukwu et al.(2019) investigated students and staffs attitudes to ICT tools in three Teritary institutuons.</a:t>
            </a:r>
            <a:endParaRPr sz="1950"/>
          </a:p>
        </p:txBody>
      </p:sp>
      <p:sp>
        <p:nvSpPr>
          <p:cNvPr id="108" name="Google Shape;108;p21"/>
          <p:cNvSpPr txBox="1">
            <a:spLocks noGrp="1"/>
          </p:cNvSpPr>
          <p:nvPr>
            <p:ph type="body" idx="1"/>
          </p:nvPr>
        </p:nvSpPr>
        <p:spPr>
          <a:xfrm>
            <a:off x="311700" y="2777575"/>
            <a:ext cx="2808000" cy="1791300"/>
          </a:xfrm>
          <a:prstGeom prst="rect">
            <a:avLst/>
          </a:prstGeom>
          <a:solidFill>
            <a:schemeClr val="accent2"/>
          </a:solidFill>
        </p:spPr>
        <p:txBody>
          <a:bodyPr spcFirstLastPara="1" wrap="square" lIns="91425" tIns="91425" rIns="91425" bIns="91425" anchor="t" anchorCtr="0">
            <a:normAutofit/>
          </a:bodyPr>
          <a:lstStyle/>
          <a:p>
            <a:pPr marL="457200" lvl="0" indent="-323850" algn="l" rtl="0">
              <a:spcBef>
                <a:spcPts val="0"/>
              </a:spcBef>
              <a:spcAft>
                <a:spcPts val="0"/>
              </a:spcAft>
              <a:buClr>
                <a:schemeClr val="lt1"/>
              </a:buClr>
              <a:buSzPts val="1500"/>
              <a:buChar char="●"/>
            </a:pPr>
            <a:r>
              <a:rPr lang="en" sz="1500">
                <a:solidFill>
                  <a:schemeClr val="lt1"/>
                </a:solidFill>
              </a:rPr>
              <a:t>72% Strongly agree to Item 4</a:t>
            </a:r>
            <a:endParaRPr sz="1500">
              <a:solidFill>
                <a:schemeClr val="lt1"/>
              </a:solidFill>
            </a:endParaRPr>
          </a:p>
          <a:p>
            <a:pPr marL="457200" lvl="0" indent="-323850" algn="l" rtl="0">
              <a:spcBef>
                <a:spcPts val="0"/>
              </a:spcBef>
              <a:spcAft>
                <a:spcPts val="0"/>
              </a:spcAft>
              <a:buClr>
                <a:schemeClr val="lt1"/>
              </a:buClr>
              <a:buSzPts val="1500"/>
              <a:buChar char="●"/>
            </a:pPr>
            <a:r>
              <a:rPr lang="en" sz="1500">
                <a:solidFill>
                  <a:schemeClr val="lt1"/>
                </a:solidFill>
              </a:rPr>
              <a:t>58% Strongly agree to Item 1, 3 and 5 </a:t>
            </a:r>
            <a:endParaRPr sz="1500">
              <a:solidFill>
                <a:schemeClr val="lt1"/>
              </a:solidFill>
            </a:endParaRPr>
          </a:p>
          <a:p>
            <a:pPr marL="457200" lvl="0" indent="-323850" algn="l" rtl="0">
              <a:spcBef>
                <a:spcPts val="0"/>
              </a:spcBef>
              <a:spcAft>
                <a:spcPts val="0"/>
              </a:spcAft>
              <a:buClr>
                <a:schemeClr val="lt1"/>
              </a:buClr>
              <a:buSzPts val="1500"/>
              <a:buChar char="●"/>
            </a:pPr>
            <a:r>
              <a:rPr lang="en" sz="1500">
                <a:solidFill>
                  <a:schemeClr val="lt1"/>
                </a:solidFill>
              </a:rPr>
              <a:t>55% Strongly agree to 2</a:t>
            </a:r>
            <a:endParaRPr sz="1500">
              <a:solidFill>
                <a:schemeClr val="lt1"/>
              </a:solidFill>
            </a:endParaRPr>
          </a:p>
        </p:txBody>
      </p:sp>
      <p:pic>
        <p:nvPicPr>
          <p:cNvPr id="109" name="Google Shape;109;p21"/>
          <p:cNvPicPr preferRelativeResize="0"/>
          <p:nvPr/>
        </p:nvPicPr>
        <p:blipFill>
          <a:blip r:embed="rId5">
            <a:alphaModFix/>
          </a:blip>
          <a:stretch>
            <a:fillRect/>
          </a:stretch>
        </p:blipFill>
        <p:spPr>
          <a:xfrm>
            <a:off x="3422075" y="555600"/>
            <a:ext cx="5216250" cy="4013275"/>
          </a:xfrm>
          <a:prstGeom prst="rect">
            <a:avLst/>
          </a:prstGeom>
          <a:noFill/>
          <a:ln>
            <a:noFill/>
          </a:ln>
        </p:spPr>
      </p:pic>
      <p:pic>
        <p:nvPicPr>
          <p:cNvPr id="2" name="Recorded Sound">
            <a:hlinkClick r:id="" action="ppaction://media"/>
            <a:extLst>
              <a:ext uri="{FF2B5EF4-FFF2-40B4-BE49-F238E27FC236}">
                <a16:creationId xmlns:a16="http://schemas.microsoft.com/office/drawing/2014/main" id="{B1A145AE-70FC-4B8C-E929-D02AFECDF4E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6045"/>
    </mc:Choice>
    <mc:Fallback>
      <p:transition spd="slow" advTm="760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0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2"/>
          <p:cNvSpPr txBox="1">
            <a:spLocks noGrp="1"/>
          </p:cNvSpPr>
          <p:nvPr>
            <p:ph type="title"/>
          </p:nvPr>
        </p:nvSpPr>
        <p:spPr>
          <a:xfrm rot="10800000">
            <a:off x="265500" y="3213825"/>
            <a:ext cx="4045200" cy="1185000"/>
          </a:xfrm>
          <a:prstGeom prst="rect">
            <a:avLst/>
          </a:prstGeom>
          <a:noFill/>
        </p:spPr>
        <p:txBody>
          <a:bodyPr spcFirstLastPara="1" wrap="square" lIns="91425" tIns="91425" rIns="91425" bIns="91425" anchor="b" anchorCtr="0">
            <a:normAutofit/>
          </a:bodyPr>
          <a:lstStyle/>
          <a:p>
            <a:pPr marL="0" lvl="0" indent="0" algn="ctr" rtl="0">
              <a:spcBef>
                <a:spcPts val="0"/>
              </a:spcBef>
              <a:spcAft>
                <a:spcPts val="0"/>
              </a:spcAft>
              <a:buNone/>
            </a:pPr>
            <a:r>
              <a:rPr lang="en">
                <a:solidFill>
                  <a:schemeClr val="dk1"/>
                </a:solidFill>
              </a:rPr>
              <a:t>METHODOLOGY </a:t>
            </a:r>
            <a:endParaRPr>
              <a:solidFill>
                <a:schemeClr val="dk1"/>
              </a:solidFill>
            </a:endParaRPr>
          </a:p>
        </p:txBody>
      </p:sp>
      <p:sp>
        <p:nvSpPr>
          <p:cNvPr id="115" name="Google Shape;115;p22"/>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latin typeface="Raleway"/>
                <a:ea typeface="Raleway"/>
                <a:cs typeface="Raleway"/>
                <a:sym typeface="Raleway"/>
              </a:rPr>
              <a:t>The research is literature based using a mix of both  qualitative and quantitative data obtained from literature search of the keywords relating to the research topic.</a:t>
            </a:r>
            <a:endParaRPr>
              <a:latin typeface="Raleway"/>
              <a:ea typeface="Raleway"/>
              <a:cs typeface="Raleway"/>
              <a:sym typeface="Raleway"/>
            </a:endParaRPr>
          </a:p>
          <a:p>
            <a:pPr marL="0" lvl="0" indent="0" algn="l" rtl="0">
              <a:spcBef>
                <a:spcPts val="1200"/>
              </a:spcBef>
              <a:spcAft>
                <a:spcPts val="1200"/>
              </a:spcAft>
              <a:buNone/>
            </a:pPr>
            <a:endParaRPr>
              <a:latin typeface="Raleway"/>
              <a:ea typeface="Raleway"/>
              <a:cs typeface="Raleway"/>
              <a:sym typeface="Raleway"/>
            </a:endParaRPr>
          </a:p>
        </p:txBody>
      </p:sp>
      <p:sp>
        <p:nvSpPr>
          <p:cNvPr id="116" name="Google Shape;116;p22"/>
          <p:cNvSpPr txBox="1">
            <a:spLocks noGrp="1"/>
          </p:cNvSpPr>
          <p:nvPr>
            <p:ph type="title"/>
          </p:nvPr>
        </p:nvSpPr>
        <p:spPr>
          <a:xfrm flipH="1">
            <a:off x="417900" y="2078250"/>
            <a:ext cx="4045200" cy="12879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METHODOLOGY </a:t>
            </a:r>
            <a:endParaRPr/>
          </a:p>
        </p:txBody>
      </p:sp>
      <p:pic>
        <p:nvPicPr>
          <p:cNvPr id="2" name="Recorded Sound">
            <a:hlinkClick r:id="" action="ppaction://media"/>
            <a:extLst>
              <a:ext uri="{FF2B5EF4-FFF2-40B4-BE49-F238E27FC236}">
                <a16:creationId xmlns:a16="http://schemas.microsoft.com/office/drawing/2014/main" id="{0076BEBD-1F37-4B4D-DC45-233BB717F6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052"/>
    </mc:Choice>
    <mc:Fallback>
      <p:transition spd="slow" advTm="260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0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3"/>
          <p:cNvSpPr txBox="1"/>
          <p:nvPr/>
        </p:nvSpPr>
        <p:spPr>
          <a:xfrm>
            <a:off x="585300" y="718950"/>
            <a:ext cx="7973400" cy="4292400"/>
          </a:xfrm>
          <a:prstGeom prst="rect">
            <a:avLst/>
          </a:prstGeom>
          <a:solidFill>
            <a:schemeClr val="accent3"/>
          </a:solidFill>
          <a:ln>
            <a:noFill/>
          </a:ln>
        </p:spPr>
        <p:txBody>
          <a:bodyPr spcFirstLastPara="1" wrap="square" lIns="91425" tIns="91425" rIns="91425" bIns="91425" anchor="t" anchorCtr="0">
            <a:spAutoFit/>
          </a:bodyPr>
          <a:lstStyle/>
          <a:p>
            <a:pPr marL="0" lvl="0" indent="0" algn="just" rtl="0">
              <a:lnSpc>
                <a:spcPct val="200000"/>
              </a:lnSpc>
              <a:spcBef>
                <a:spcPts val="0"/>
              </a:spcBef>
              <a:spcAft>
                <a:spcPts val="0"/>
              </a:spcAft>
              <a:buNone/>
            </a:pPr>
            <a:r>
              <a:rPr lang="en" sz="1900" dirty="0">
                <a:solidFill>
                  <a:schemeClr val="dk2"/>
                </a:solidFill>
                <a:latin typeface="Raleway"/>
                <a:ea typeface="Raleway"/>
                <a:cs typeface="Raleway"/>
                <a:sym typeface="Raleway"/>
              </a:rPr>
              <a:t>The approach that this research will employ is the exploratory approach because the data will be collected from the library resources.</a:t>
            </a:r>
            <a:r>
              <a:rPr lang="en" sz="1900" dirty="0">
                <a:solidFill>
                  <a:schemeClr val="lt1"/>
                </a:solidFill>
                <a:latin typeface="Raleway"/>
                <a:ea typeface="Raleway"/>
                <a:cs typeface="Raleway"/>
                <a:sym typeface="Raleway"/>
              </a:rPr>
              <a:t> The research will use the secondary data collection method because of the ease of accessibility of the data available on the effects of eLearning in Nigeria.  </a:t>
            </a:r>
            <a:r>
              <a:rPr lang="en" sz="1900" dirty="0">
                <a:solidFill>
                  <a:schemeClr val="dk2"/>
                </a:solidFill>
                <a:latin typeface="Raleway"/>
                <a:ea typeface="Raleway"/>
                <a:cs typeface="Raleway"/>
                <a:sym typeface="Raleway"/>
              </a:rPr>
              <a:t>This methodology is cost-effective and time effective.</a:t>
            </a:r>
            <a:endParaRPr sz="1900" dirty="0">
              <a:solidFill>
                <a:schemeClr val="dk2"/>
              </a:solidFill>
              <a:latin typeface="Raleway"/>
              <a:ea typeface="Raleway"/>
              <a:cs typeface="Raleway"/>
              <a:sym typeface="Raleway"/>
            </a:endParaRPr>
          </a:p>
          <a:p>
            <a:pPr marL="0" lvl="0" indent="0" algn="just" rtl="0">
              <a:lnSpc>
                <a:spcPct val="200000"/>
              </a:lnSpc>
              <a:spcBef>
                <a:spcPts val="0"/>
              </a:spcBef>
              <a:spcAft>
                <a:spcPts val="0"/>
              </a:spcAft>
              <a:buNone/>
            </a:pPr>
            <a:endParaRPr sz="1900" dirty="0">
              <a:solidFill>
                <a:schemeClr val="dk2"/>
              </a:solidFill>
              <a:latin typeface="Raleway"/>
              <a:ea typeface="Raleway"/>
              <a:cs typeface="Raleway"/>
              <a:sym typeface="Raleway"/>
            </a:endParaRPr>
          </a:p>
        </p:txBody>
      </p:sp>
      <p:pic>
        <p:nvPicPr>
          <p:cNvPr id="2" name="Recorded Sound">
            <a:hlinkClick r:id="" action="ppaction://media"/>
            <a:extLst>
              <a:ext uri="{FF2B5EF4-FFF2-40B4-BE49-F238E27FC236}">
                <a16:creationId xmlns:a16="http://schemas.microsoft.com/office/drawing/2014/main" id="{B173C250-58D6-297A-2CEB-BF06F310D9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6161"/>
    </mc:Choice>
    <mc:Fallback>
      <p:transition spd="slow" advTm="76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1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4"/>
          <p:cNvSpPr txBox="1">
            <a:spLocks noGrp="1"/>
          </p:cNvSpPr>
          <p:nvPr>
            <p:ph type="title"/>
          </p:nvPr>
        </p:nvSpPr>
        <p:spPr>
          <a:xfrm>
            <a:off x="251650" y="1260775"/>
            <a:ext cx="4045200" cy="2844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Ethical considerations and risk assessment</a:t>
            </a:r>
            <a:endParaRPr/>
          </a:p>
        </p:txBody>
      </p:sp>
      <p:sp>
        <p:nvSpPr>
          <p:cNvPr id="127" name="Google Shape;127;p24"/>
          <p:cNvSpPr txBox="1">
            <a:spLocks noGrp="1"/>
          </p:cNvSpPr>
          <p:nvPr>
            <p:ph type="body" idx="2"/>
          </p:nvPr>
        </p:nvSpPr>
        <p:spPr>
          <a:xfrm>
            <a:off x="4911800" y="410275"/>
            <a:ext cx="3837000" cy="3695100"/>
          </a:xfrm>
          <a:prstGeom prst="rect">
            <a:avLst/>
          </a:prstGeom>
        </p:spPr>
        <p:txBody>
          <a:bodyPr spcFirstLastPara="1" wrap="square" lIns="91425" tIns="91425" rIns="91425" bIns="91425" anchor="ctr" anchorCtr="0">
            <a:noAutofit/>
          </a:bodyPr>
          <a:lstStyle/>
          <a:p>
            <a:pPr marL="0" lvl="0" indent="0" algn="l" rtl="0">
              <a:lnSpc>
                <a:spcPct val="200000"/>
              </a:lnSpc>
              <a:spcBef>
                <a:spcPts val="0"/>
              </a:spcBef>
              <a:spcAft>
                <a:spcPts val="0"/>
              </a:spcAft>
              <a:buClr>
                <a:schemeClr val="dk2"/>
              </a:buClr>
              <a:buSzPts val="1100"/>
              <a:buFont typeface="Arial"/>
              <a:buNone/>
            </a:pPr>
            <a:r>
              <a:rPr lang="en" sz="1500" b="1">
                <a:latin typeface="Raleway"/>
                <a:ea typeface="Raleway"/>
                <a:cs typeface="Raleway"/>
                <a:sym typeface="Raleway"/>
              </a:rPr>
              <a:t>.</a:t>
            </a:r>
            <a:endParaRPr sz="1500" b="1">
              <a:latin typeface="Raleway"/>
              <a:ea typeface="Raleway"/>
              <a:cs typeface="Raleway"/>
              <a:sym typeface="Raleway"/>
            </a:endParaRPr>
          </a:p>
          <a:p>
            <a:pPr marL="0" lvl="0" indent="0" algn="l" rtl="0">
              <a:lnSpc>
                <a:spcPct val="200000"/>
              </a:lnSpc>
              <a:spcBef>
                <a:spcPts val="1800"/>
              </a:spcBef>
              <a:spcAft>
                <a:spcPts val="600"/>
              </a:spcAft>
              <a:buClr>
                <a:schemeClr val="dk2"/>
              </a:buClr>
              <a:buSzPts val="1100"/>
              <a:buFont typeface="Arial"/>
              <a:buNone/>
            </a:pPr>
            <a:r>
              <a:rPr lang="en" sz="1500">
                <a:latin typeface="Raleway"/>
                <a:ea typeface="Raleway"/>
                <a:cs typeface="Raleway"/>
                <a:sym typeface="Raleway"/>
              </a:rPr>
              <a:t>As the study is a literature review of previously published or unpublished works, all authors whether academic researcher, journalists, government or institutional statistics used in the research will be properly cited and referenced using the appropriate referencing style.</a:t>
            </a:r>
            <a:endParaRPr sz="1500">
              <a:latin typeface="Raleway"/>
              <a:ea typeface="Raleway"/>
              <a:cs typeface="Raleway"/>
              <a:sym typeface="Raleway"/>
            </a:endParaRPr>
          </a:p>
        </p:txBody>
      </p:sp>
      <p:pic>
        <p:nvPicPr>
          <p:cNvPr id="2" name="Recorded Sound">
            <a:hlinkClick r:id="" action="ppaction://media"/>
            <a:extLst>
              <a:ext uri="{FF2B5EF4-FFF2-40B4-BE49-F238E27FC236}">
                <a16:creationId xmlns:a16="http://schemas.microsoft.com/office/drawing/2014/main" id="{62DA834E-0CFA-EA4C-3337-1934B136F4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2817"/>
    </mc:Choice>
    <mc:Fallback>
      <p:transition spd="slow" advTm="1028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28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Thank you for Listening!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0" y="0"/>
            <a:ext cx="4336473" cy="6277901"/>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3000" dirty="0"/>
              <a:t>The effect of this emerging technology has changed the way humans do things, socialize and educate themselves.(Udochukwu et al., 2019)</a:t>
            </a:r>
            <a:endParaRPr sz="3000" dirty="0"/>
          </a:p>
          <a:p>
            <a:pPr marL="0" lvl="0" indent="0" algn="ctr" rtl="0">
              <a:spcBef>
                <a:spcPts val="0"/>
              </a:spcBef>
              <a:spcAft>
                <a:spcPts val="0"/>
              </a:spcAft>
              <a:buNone/>
            </a:pPr>
            <a:endParaRPr sz="3000" dirty="0"/>
          </a:p>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p:txBody>
      </p:sp>
      <p:pic>
        <p:nvPicPr>
          <p:cNvPr id="3" name="Picture 2">
            <a:extLst>
              <a:ext uri="{FF2B5EF4-FFF2-40B4-BE49-F238E27FC236}">
                <a16:creationId xmlns:a16="http://schemas.microsoft.com/office/drawing/2014/main" id="{F6185143-29EC-61F2-7506-FA705A739FF2}"/>
              </a:ext>
            </a:extLst>
          </p:cNvPr>
          <p:cNvPicPr>
            <a:picLocks noChangeAspect="1"/>
          </p:cNvPicPr>
          <p:nvPr/>
        </p:nvPicPr>
        <p:blipFill>
          <a:blip r:embed="rId5"/>
          <a:stretch>
            <a:fillRect/>
          </a:stretch>
        </p:blipFill>
        <p:spPr>
          <a:xfrm>
            <a:off x="5645329" y="2571750"/>
            <a:ext cx="2334283" cy="1505989"/>
          </a:xfrm>
          <a:prstGeom prst="rect">
            <a:avLst/>
          </a:prstGeom>
        </p:spPr>
      </p:pic>
      <p:pic>
        <p:nvPicPr>
          <p:cNvPr id="5" name="Picture 4">
            <a:extLst>
              <a:ext uri="{FF2B5EF4-FFF2-40B4-BE49-F238E27FC236}">
                <a16:creationId xmlns:a16="http://schemas.microsoft.com/office/drawing/2014/main" id="{3C89D7C2-C90D-CA29-3A36-0F54C3E2BA50}"/>
              </a:ext>
            </a:extLst>
          </p:cNvPr>
          <p:cNvPicPr>
            <a:picLocks noChangeAspect="1"/>
          </p:cNvPicPr>
          <p:nvPr/>
        </p:nvPicPr>
        <p:blipFill>
          <a:blip r:embed="rId6"/>
          <a:stretch>
            <a:fillRect/>
          </a:stretch>
        </p:blipFill>
        <p:spPr>
          <a:xfrm>
            <a:off x="4807529" y="519804"/>
            <a:ext cx="4020587" cy="1743075"/>
          </a:xfrm>
          <a:prstGeom prst="rect">
            <a:avLst/>
          </a:prstGeom>
        </p:spPr>
      </p:pic>
      <p:pic>
        <p:nvPicPr>
          <p:cNvPr id="6" name="Recorded Sound">
            <a:hlinkClick r:id="" action="ppaction://media"/>
            <a:extLst>
              <a:ext uri="{FF2B5EF4-FFF2-40B4-BE49-F238E27FC236}">
                <a16:creationId xmlns:a16="http://schemas.microsoft.com/office/drawing/2014/main" id="{6D2CE38D-206F-BCBD-D5EF-90ACC51E1E5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309"/>
    </mc:Choice>
    <mc:Fallback>
      <p:transition spd="slow" advTm="2530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3"/>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500"/>
                            </p:stCondLst>
                            <p:childTnLst>
                              <p:par>
                                <p:cTn id="13" presetID="1" presetClass="mediacall" presetSubtype="0" fill="hold" nodeType="afterEffect">
                                  <p:stCondLst>
                                    <p:cond delay="0"/>
                                  </p:stCondLst>
                                  <p:childTnLst>
                                    <p:cmd type="call" cmd="playFrom(0.0)">
                                      <p:cBhvr>
                                        <p:cTn id="14" dur="2530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5" name="Google Shape;65;p14"/>
          <p:cNvSpPr txBox="1">
            <a:spLocks noGrp="1"/>
          </p:cNvSpPr>
          <p:nvPr>
            <p:ph type="body" idx="4294967295"/>
          </p:nvPr>
        </p:nvSpPr>
        <p:spPr>
          <a:xfrm>
            <a:off x="257695" y="449264"/>
            <a:ext cx="8886306" cy="531638"/>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 sz="1500" dirty="0">
                <a:solidFill>
                  <a:schemeClr val="lt1"/>
                </a:solidFill>
                <a:latin typeface="Raleway"/>
                <a:ea typeface="Raleway"/>
                <a:cs typeface="Raleway"/>
                <a:sym typeface="Raleway"/>
              </a:rPr>
              <a:t>			Ajadi, Salawu and Adeoye (2008)</a:t>
            </a:r>
          </a:p>
        </p:txBody>
      </p:sp>
      <p:sp>
        <p:nvSpPr>
          <p:cNvPr id="5" name="Google Shape;65;p14">
            <a:extLst>
              <a:ext uri="{FF2B5EF4-FFF2-40B4-BE49-F238E27FC236}">
                <a16:creationId xmlns:a16="http://schemas.microsoft.com/office/drawing/2014/main" id="{2457498F-34D7-AE56-429A-FD7A753B2FEF}"/>
              </a:ext>
            </a:extLst>
          </p:cNvPr>
          <p:cNvSpPr txBox="1">
            <a:spLocks/>
          </p:cNvSpPr>
          <p:nvPr/>
        </p:nvSpPr>
        <p:spPr>
          <a:xfrm>
            <a:off x="324196" y="2419004"/>
            <a:ext cx="8819804" cy="12001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Source Sans Pro"/>
              <a:buChar char="●"/>
              <a:defRPr sz="18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9pPr>
          </a:lstStyle>
          <a:p>
            <a:pPr marL="0" indent="0" algn="just">
              <a:lnSpc>
                <a:spcPct val="150000"/>
              </a:lnSpc>
              <a:buFont typeface="Source Sans Pro"/>
              <a:buNone/>
            </a:pPr>
            <a:r>
              <a:rPr lang="en-US" sz="1500" dirty="0">
                <a:solidFill>
                  <a:schemeClr val="lt1"/>
                </a:solidFill>
                <a:latin typeface="Raleway"/>
                <a:ea typeface="Raleway"/>
                <a:cs typeface="Raleway"/>
                <a:sym typeface="Raleway"/>
              </a:rPr>
              <a:t>Since then, The introduction of eLearning has helped to promote adult education by providing multiple learning choices through the use of various technologies that make learning easier and faster (</a:t>
            </a:r>
            <a:r>
              <a:rPr lang="en-US" sz="1500" dirty="0" err="1">
                <a:solidFill>
                  <a:schemeClr val="lt1"/>
                </a:solidFill>
                <a:latin typeface="Raleway"/>
                <a:ea typeface="Raleway"/>
                <a:cs typeface="Raleway"/>
                <a:sym typeface="Raleway"/>
              </a:rPr>
              <a:t>Oguzor</a:t>
            </a:r>
            <a:r>
              <a:rPr lang="en-US" sz="1500" dirty="0">
                <a:solidFill>
                  <a:schemeClr val="lt1"/>
                </a:solidFill>
                <a:latin typeface="Raleway"/>
                <a:ea typeface="Raleway"/>
                <a:cs typeface="Raleway"/>
                <a:sym typeface="Raleway"/>
              </a:rPr>
              <a:t>, 2011). </a:t>
            </a:r>
          </a:p>
        </p:txBody>
      </p:sp>
      <p:sp>
        <p:nvSpPr>
          <p:cNvPr id="6" name="Google Shape;65;p14">
            <a:extLst>
              <a:ext uri="{FF2B5EF4-FFF2-40B4-BE49-F238E27FC236}">
                <a16:creationId xmlns:a16="http://schemas.microsoft.com/office/drawing/2014/main" id="{0565DC6E-0793-F611-CCA5-4C6F2E662A48}"/>
              </a:ext>
            </a:extLst>
          </p:cNvPr>
          <p:cNvSpPr txBox="1">
            <a:spLocks/>
          </p:cNvSpPr>
          <p:nvPr/>
        </p:nvSpPr>
        <p:spPr>
          <a:xfrm>
            <a:off x="324196" y="1494243"/>
            <a:ext cx="8728364" cy="8499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Source Sans Pro"/>
              <a:buChar char="●"/>
              <a:defRPr sz="18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9pPr>
          </a:lstStyle>
          <a:p>
            <a:pPr marL="0" indent="0" algn="just">
              <a:lnSpc>
                <a:spcPct val="150000"/>
              </a:lnSpc>
              <a:buFont typeface="Source Sans Pro"/>
              <a:buNone/>
            </a:pPr>
            <a:r>
              <a:rPr lang="en" sz="1500" dirty="0">
                <a:solidFill>
                  <a:schemeClr val="lt1"/>
                </a:solidFill>
                <a:latin typeface="Raleway"/>
                <a:ea typeface="Raleway"/>
                <a:cs typeface="Raleway"/>
                <a:sym typeface="Raleway"/>
              </a:rPr>
              <a:t>The history of E-learning in Nigeria can be traced to the development of the country's telecommunication sector in 1886. </a:t>
            </a:r>
          </a:p>
        </p:txBody>
      </p:sp>
      <p:pic>
        <p:nvPicPr>
          <p:cNvPr id="7" name="Recorded Sound">
            <a:hlinkClick r:id="" action="ppaction://media"/>
            <a:extLst>
              <a:ext uri="{FF2B5EF4-FFF2-40B4-BE49-F238E27FC236}">
                <a16:creationId xmlns:a16="http://schemas.microsoft.com/office/drawing/2014/main" id="{6918DC8B-E420-FF7D-DB88-D499E52EC5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3042221699"/>
      </p:ext>
    </p:extLst>
  </p:cSld>
  <p:clrMapOvr>
    <a:masterClrMapping/>
  </p:clrMapOvr>
  <mc:AlternateContent xmlns:mc="http://schemas.openxmlformats.org/markup-compatibility/2006">
    <mc:Choice xmlns:p14="http://schemas.microsoft.com/office/powerpoint/2010/main" Requires="p14">
      <p:transition spd="slow" p14:dur="2000" advTm="50201"/>
    </mc:Choice>
    <mc:Fallback>
      <p:transition spd="slow" advTm="502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1" presetClass="mediacall" presetSubtype="0" fill="hold" nodeType="afterEffect">
                                  <p:stCondLst>
                                    <p:cond delay="0"/>
                                  </p:stCondLst>
                                  <p:childTnLst>
                                    <p:cmd type="call" cmd="playFrom(0.0)">
                                      <p:cBhvr>
                                        <p:cTn id="17" dur="5020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8" fill="hold" display="0">
                  <p:stCondLst>
                    <p:cond delay="indefinite"/>
                  </p:stCondLst>
                  <p:endCondLst>
                    <p:cond evt="onStopAudio" delay="0">
                      <p:tgtEl>
                        <p:sldTgt/>
                      </p:tgtEl>
                    </p:cond>
                  </p:endCondLst>
                </p:cTn>
                <p:tgtEl>
                  <p:spTgt spid="7"/>
                </p:tgtEl>
              </p:cMediaNode>
            </p:audio>
          </p:childTnLst>
        </p:cTn>
      </p:par>
    </p:tnLst>
    <p:bldLst>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1094500"/>
            <a:ext cx="8520600" cy="147725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dirty="0"/>
              <a:t>0.3M</a:t>
            </a:r>
            <a:endParaRPr dirty="0"/>
          </a:p>
        </p:txBody>
      </p:sp>
      <p:sp>
        <p:nvSpPr>
          <p:cNvPr id="71" name="Google Shape;71;p15"/>
          <p:cNvSpPr txBox="1">
            <a:spLocks noGrp="1"/>
          </p:cNvSpPr>
          <p:nvPr>
            <p:ph type="body" idx="1"/>
          </p:nvPr>
        </p:nvSpPr>
        <p:spPr>
          <a:xfrm>
            <a:off x="311700" y="2845178"/>
            <a:ext cx="8520600" cy="694800"/>
          </a:xfrm>
          <a:prstGeom prst="rect">
            <a:avLst/>
          </a:prstGeom>
        </p:spPr>
        <p:txBody>
          <a:bodyPr spcFirstLastPara="1" wrap="square" lIns="91425" tIns="91425" rIns="91425" bIns="91425" anchor="t" anchorCtr="0">
            <a:normAutofit fontScale="92500" lnSpcReduction="10000"/>
          </a:bodyPr>
          <a:lstStyle/>
          <a:p>
            <a:pPr marL="0" lvl="0" indent="0" algn="ctr" rtl="0">
              <a:spcBef>
                <a:spcPts val="0"/>
              </a:spcBef>
              <a:spcAft>
                <a:spcPts val="1200"/>
              </a:spcAft>
              <a:buNone/>
            </a:pPr>
            <a:r>
              <a:rPr lang="en" sz="2300"/>
              <a:t>Users of  E-learning platforms in Nigeria by 2026 </a:t>
            </a:r>
            <a:endParaRPr sz="2300"/>
          </a:p>
        </p:txBody>
      </p:sp>
      <p:sp>
        <p:nvSpPr>
          <p:cNvPr id="72" name="Google Shape;72;p15"/>
          <p:cNvSpPr txBox="1">
            <a:spLocks noGrp="1"/>
          </p:cNvSpPr>
          <p:nvPr>
            <p:ph type="body" idx="1"/>
          </p:nvPr>
        </p:nvSpPr>
        <p:spPr>
          <a:xfrm>
            <a:off x="0" y="372146"/>
            <a:ext cx="8520600" cy="13008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2100">
                <a:solidFill>
                  <a:schemeClr val="dk2"/>
                </a:solidFill>
              </a:rPr>
              <a:t>According to Statista reports (2022)</a:t>
            </a:r>
            <a:r>
              <a:rPr lang="en" sz="2100"/>
              <a:t>,</a:t>
            </a:r>
            <a:r>
              <a:rPr lang="en" sz="2100">
                <a:solidFill>
                  <a:schemeClr val="dk2"/>
                </a:solidFill>
              </a:rPr>
              <a:t>, there  will be a total number of </a:t>
            </a:r>
            <a:r>
              <a:rPr lang="en" sz="2100"/>
              <a:t>sers of  E-learning platforms in Nigeria by 2026 </a:t>
            </a:r>
            <a:endParaRPr sz="2100"/>
          </a:p>
        </p:txBody>
      </p:sp>
      <p:pic>
        <p:nvPicPr>
          <p:cNvPr id="2" name="Recorded Sound">
            <a:hlinkClick r:id="" action="ppaction://media"/>
            <a:extLst>
              <a:ext uri="{FF2B5EF4-FFF2-40B4-BE49-F238E27FC236}">
                <a16:creationId xmlns:a16="http://schemas.microsoft.com/office/drawing/2014/main" id="{E9043FFB-B7CD-280B-3B44-C8C83BC45A7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2144"/>
    </mc:Choice>
    <mc:Fallback>
      <p:transition spd="slow" advTm="4214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p:cTn id="7" dur="1500" fill="hold"/>
                                        <p:tgtEl>
                                          <p:spTgt spid="70"/>
                                        </p:tgtEl>
                                        <p:attrNameLst>
                                          <p:attrName>ppt_w</p:attrName>
                                        </p:attrNameLst>
                                      </p:cBhvr>
                                      <p:tavLst>
                                        <p:tav tm="0">
                                          <p:val>
                                            <p:fltVal val="0"/>
                                          </p:val>
                                        </p:tav>
                                        <p:tav tm="100000">
                                          <p:val>
                                            <p:strVal val="#ppt_w"/>
                                          </p:val>
                                        </p:tav>
                                      </p:tavLst>
                                    </p:anim>
                                    <p:anim calcmode="lin" valueType="num">
                                      <p:cBhvr>
                                        <p:cTn id="8" dur="1500" fill="hold"/>
                                        <p:tgtEl>
                                          <p:spTgt spid="70"/>
                                        </p:tgtEl>
                                        <p:attrNameLst>
                                          <p:attrName>ppt_h</p:attrName>
                                        </p:attrNameLst>
                                      </p:cBhvr>
                                      <p:tavLst>
                                        <p:tav tm="0">
                                          <p:val>
                                            <p:fltVal val="0"/>
                                          </p:val>
                                        </p:tav>
                                        <p:tav tm="100000">
                                          <p:val>
                                            <p:strVal val="#ppt_h"/>
                                          </p:val>
                                        </p:tav>
                                      </p:tavLst>
                                    </p:anim>
                                    <p:animEffect transition="in" filter="fade">
                                      <p:cBhvr>
                                        <p:cTn id="9" dur="1500"/>
                                        <p:tgtEl>
                                          <p:spTgt spid="70"/>
                                        </p:tgtEl>
                                      </p:cBhvr>
                                    </p:animEffect>
                                  </p:childTnLst>
                                </p:cTn>
                              </p:par>
                            </p:childTnLst>
                          </p:cTn>
                        </p:par>
                        <p:par>
                          <p:cTn id="10" fill="hold">
                            <p:stCondLst>
                              <p:cond delay="1500"/>
                            </p:stCondLst>
                            <p:childTnLst>
                              <p:par>
                                <p:cTn id="11" presetID="1" presetClass="mediacall" presetSubtype="0" fill="hold" nodeType="afterEffect">
                                  <p:stCondLst>
                                    <p:cond delay="0"/>
                                  </p:stCondLst>
                                  <p:childTnLst>
                                    <p:cmd type="call" cmd="playFrom(0.0)">
                                      <p:cBhvr>
                                        <p:cTn id="12" dur="421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3" fill="hold" display="0">
                  <p:stCondLst>
                    <p:cond delay="indefinite"/>
                  </p:stCondLst>
                  <p:endCondLst>
                    <p:cond evt="onStopAudio" delay="0">
                      <p:tgtEl>
                        <p:sldTgt/>
                      </p:tgtEl>
                    </p:cond>
                  </p:endCondLst>
                </p:cTn>
                <p:tgtEl>
                  <p:spTgt spid="2"/>
                </p:tgtEl>
              </p:cMediaNode>
            </p:audio>
          </p:childTnLst>
        </p:cTn>
      </p:par>
    </p:tnLst>
    <p:bldLst>
      <p:bldP spid="7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623400"/>
          </a:xfrm>
          <a:prstGeom prst="rect">
            <a:avLst/>
          </a:prstGeom>
          <a:solidFill>
            <a:schemeClr val="accent3"/>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Significance Of Stucy</a:t>
            </a:r>
            <a:endParaRPr dirty="0"/>
          </a:p>
        </p:txBody>
      </p:sp>
      <p:sp>
        <p:nvSpPr>
          <p:cNvPr id="78" name="Google Shape;78;p16"/>
          <p:cNvSpPr txBox="1">
            <a:spLocks noGrp="1"/>
          </p:cNvSpPr>
          <p:nvPr>
            <p:ph type="body" idx="1"/>
          </p:nvPr>
        </p:nvSpPr>
        <p:spPr>
          <a:xfrm>
            <a:off x="0" y="1221971"/>
            <a:ext cx="8832302" cy="773084"/>
          </a:xfrm>
          <a:prstGeom prst="rect">
            <a:avLst/>
          </a:prstGeom>
          <a:noFill/>
        </p:spPr>
        <p:txBody>
          <a:bodyPr spcFirstLastPara="1" wrap="square" lIns="91425" tIns="91425" rIns="91425" bIns="91425" anchor="t" anchorCtr="0">
            <a:noAutofit/>
          </a:bodyPr>
          <a:lstStyle/>
          <a:p>
            <a:pPr marL="914400" lvl="0" indent="-355600" algn="just">
              <a:lnSpc>
                <a:spcPct val="200000"/>
              </a:lnSpc>
              <a:spcBef>
                <a:spcPts val="600"/>
              </a:spcBef>
              <a:buClr>
                <a:schemeClr val="dk2"/>
              </a:buClr>
              <a:buSzPts val="2000"/>
              <a:buFont typeface="Raleway"/>
              <a:buChar char="●"/>
            </a:pPr>
            <a:r>
              <a:rPr lang="en" sz="2000" dirty="0">
                <a:solidFill>
                  <a:schemeClr val="dk2"/>
                </a:solidFill>
                <a:latin typeface="Raleway"/>
                <a:ea typeface="Raleway"/>
                <a:cs typeface="Raleway"/>
                <a:sym typeface="Raleway"/>
              </a:rPr>
              <a:t> </a:t>
            </a:r>
            <a:r>
              <a:rPr lang="en-US" sz="2000" dirty="0">
                <a:solidFill>
                  <a:schemeClr val="dk2"/>
                </a:solidFill>
                <a:latin typeface="Raleway"/>
                <a:ea typeface="Raleway"/>
                <a:cs typeface="Raleway"/>
                <a:sym typeface="Raleway"/>
              </a:rPr>
              <a:t>Analyze the effects of eLearning from the student perspective</a:t>
            </a:r>
            <a:r>
              <a:rPr lang="en" sz="2000" dirty="0">
                <a:solidFill>
                  <a:schemeClr val="dk2"/>
                </a:solidFill>
                <a:latin typeface="Raleway"/>
                <a:ea typeface="Raleway"/>
                <a:cs typeface="Raleway"/>
                <a:sym typeface="Raleway"/>
              </a:rPr>
              <a:t>?</a:t>
            </a:r>
            <a:endParaRPr sz="2000" b="1" dirty="0">
              <a:solidFill>
                <a:schemeClr val="dk2"/>
              </a:solidFill>
              <a:latin typeface="Raleway"/>
              <a:ea typeface="Raleway"/>
              <a:cs typeface="Raleway"/>
              <a:sym typeface="Raleway"/>
            </a:endParaRPr>
          </a:p>
        </p:txBody>
      </p:sp>
      <p:sp>
        <p:nvSpPr>
          <p:cNvPr id="2" name="Google Shape;78;p16">
            <a:extLst>
              <a:ext uri="{FF2B5EF4-FFF2-40B4-BE49-F238E27FC236}">
                <a16:creationId xmlns:a16="http://schemas.microsoft.com/office/drawing/2014/main" id="{D233254B-5958-58EF-BCE3-22A058D2C6E8}"/>
              </a:ext>
            </a:extLst>
          </p:cNvPr>
          <p:cNvSpPr txBox="1">
            <a:spLocks/>
          </p:cNvSpPr>
          <p:nvPr/>
        </p:nvSpPr>
        <p:spPr>
          <a:xfrm>
            <a:off x="152400" y="1995055"/>
            <a:ext cx="8832302" cy="12219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Source Sans Pro"/>
              <a:buChar char="●"/>
              <a:defRPr sz="18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9pPr>
          </a:lstStyle>
          <a:p>
            <a:pPr marL="914400" indent="-355600" algn="just">
              <a:lnSpc>
                <a:spcPct val="200000"/>
              </a:lnSpc>
              <a:buClr>
                <a:schemeClr val="dk2"/>
              </a:buClr>
              <a:buSzPts val="2000"/>
              <a:buFont typeface="Raleway"/>
              <a:buChar char="●"/>
            </a:pPr>
            <a:r>
              <a:rPr lang="en-US" sz="2000" dirty="0">
                <a:solidFill>
                  <a:schemeClr val="dk2"/>
                </a:solidFill>
                <a:latin typeface="Raleway"/>
                <a:ea typeface="Raleway"/>
                <a:cs typeface="Raleway"/>
                <a:sym typeface="Raleway"/>
              </a:rPr>
              <a:t>Provide tutors, software engineers and IT managers with important information on how to improve their delivery? </a:t>
            </a:r>
            <a:endParaRPr lang="en-US" sz="2000" b="1" dirty="0">
              <a:solidFill>
                <a:schemeClr val="dk2"/>
              </a:solidFill>
              <a:latin typeface="Raleway"/>
              <a:ea typeface="Raleway"/>
              <a:cs typeface="Raleway"/>
              <a:sym typeface="Raleway"/>
            </a:endParaRPr>
          </a:p>
        </p:txBody>
      </p:sp>
      <p:sp>
        <p:nvSpPr>
          <p:cNvPr id="3" name="Google Shape;78;p16">
            <a:extLst>
              <a:ext uri="{FF2B5EF4-FFF2-40B4-BE49-F238E27FC236}">
                <a16:creationId xmlns:a16="http://schemas.microsoft.com/office/drawing/2014/main" id="{9902E495-2203-FD7B-1960-56537D5F386A}"/>
              </a:ext>
            </a:extLst>
          </p:cNvPr>
          <p:cNvSpPr txBox="1">
            <a:spLocks/>
          </p:cNvSpPr>
          <p:nvPr/>
        </p:nvSpPr>
        <p:spPr>
          <a:xfrm>
            <a:off x="0" y="3217025"/>
            <a:ext cx="8832302" cy="14048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Source Sans Pro"/>
              <a:buChar char="●"/>
              <a:defRPr sz="18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9pPr>
          </a:lstStyle>
          <a:p>
            <a:pPr marL="914400" indent="-355600" algn="just">
              <a:lnSpc>
                <a:spcPct val="200000"/>
              </a:lnSpc>
              <a:buClr>
                <a:schemeClr val="dk2"/>
              </a:buClr>
              <a:buSzPts val="2000"/>
              <a:buFont typeface="Raleway"/>
              <a:buChar char="●"/>
            </a:pPr>
            <a:r>
              <a:rPr lang="en-US" sz="2000" dirty="0">
                <a:solidFill>
                  <a:schemeClr val="dk2"/>
                </a:solidFill>
                <a:latin typeface="Raleway"/>
                <a:ea typeface="Raleway"/>
                <a:cs typeface="Raleway"/>
                <a:sym typeface="Raleway"/>
              </a:rPr>
              <a:t>A critical review of the student's interactions with eLearning tools. </a:t>
            </a:r>
            <a:endParaRPr lang="en-US" sz="2000" b="1" dirty="0">
              <a:solidFill>
                <a:schemeClr val="dk2"/>
              </a:solidFill>
              <a:latin typeface="Raleway"/>
              <a:ea typeface="Raleway"/>
              <a:cs typeface="Raleway"/>
              <a:sym typeface="Raleway"/>
            </a:endParaRPr>
          </a:p>
          <a:p>
            <a:pPr marL="0" indent="0" algn="just">
              <a:lnSpc>
                <a:spcPct val="200000"/>
              </a:lnSpc>
              <a:buClr>
                <a:schemeClr val="dk2"/>
              </a:buClr>
              <a:buSzPts val="1100"/>
              <a:buFont typeface="Arial"/>
              <a:buNone/>
            </a:pPr>
            <a:endParaRPr lang="en-US" sz="2000" b="1" dirty="0">
              <a:solidFill>
                <a:schemeClr val="dk2"/>
              </a:solidFill>
              <a:latin typeface="Raleway"/>
              <a:ea typeface="Raleway"/>
              <a:cs typeface="Raleway"/>
              <a:sym typeface="Raleway"/>
            </a:endParaRPr>
          </a:p>
        </p:txBody>
      </p:sp>
      <p:pic>
        <p:nvPicPr>
          <p:cNvPr id="4" name="Recorded Sound">
            <a:hlinkClick r:id="" action="ppaction://media"/>
            <a:extLst>
              <a:ext uri="{FF2B5EF4-FFF2-40B4-BE49-F238E27FC236}">
                <a16:creationId xmlns:a16="http://schemas.microsoft.com/office/drawing/2014/main" id="{BE140CF0-F152-9FDB-FDA1-0E8B52CFADB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1153"/>
    </mc:Choice>
    <mc:Fallback>
      <p:transition spd="slow" advTm="8115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8">
                                            <p:txEl>
                                              <p:pRg st="0" end="0"/>
                                            </p:txEl>
                                          </p:spTgt>
                                        </p:tgtEl>
                                        <p:attrNameLst>
                                          <p:attrName>style.visibility</p:attrName>
                                        </p:attrNameLst>
                                      </p:cBhvr>
                                      <p:to>
                                        <p:strVal val="visible"/>
                                      </p:to>
                                    </p:set>
                                    <p:anim calcmode="lin" valueType="num">
                                      <p:cBhvr additive="base">
                                        <p:cTn id="7" dur="500" fill="hold"/>
                                        <p:tgtEl>
                                          <p:spTgt spid="7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1" presetClass="mediacall" presetSubtype="0" fill="hold" nodeType="afterEffect">
                                  <p:stCondLst>
                                    <p:cond delay="0"/>
                                  </p:stCondLst>
                                  <p:childTnLst>
                                    <p:cmd type="call" cmd="playFrom(0.0)">
                                      <p:cBhvr>
                                        <p:cTn id="23" dur="811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4"/>
                </p:tgtEl>
              </p:cMediaNode>
            </p:audio>
          </p:childTnLst>
        </p:cTn>
      </p:par>
    </p:tnLst>
    <p:bldLst>
      <p:bldP spid="78" grpId="0" build="p"/>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623400"/>
          </a:xfrm>
          <a:prstGeom prst="rect">
            <a:avLst/>
          </a:prstGeom>
          <a:solidFill>
            <a:schemeClr val="accent3"/>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Research Questions</a:t>
            </a:r>
            <a:endParaRPr/>
          </a:p>
        </p:txBody>
      </p:sp>
      <p:sp>
        <p:nvSpPr>
          <p:cNvPr id="78" name="Google Shape;78;p16"/>
          <p:cNvSpPr txBox="1">
            <a:spLocks noGrp="1"/>
          </p:cNvSpPr>
          <p:nvPr>
            <p:ph type="body" idx="1"/>
          </p:nvPr>
        </p:nvSpPr>
        <p:spPr>
          <a:xfrm>
            <a:off x="0" y="1221971"/>
            <a:ext cx="8832302" cy="773084"/>
          </a:xfrm>
          <a:prstGeom prst="rect">
            <a:avLst/>
          </a:prstGeom>
          <a:noFill/>
        </p:spPr>
        <p:txBody>
          <a:bodyPr spcFirstLastPara="1" wrap="square" lIns="91425" tIns="91425" rIns="91425" bIns="91425" anchor="t" anchorCtr="0">
            <a:noAutofit/>
          </a:bodyPr>
          <a:lstStyle/>
          <a:p>
            <a:pPr marL="914400" lvl="0" indent="-355600" algn="just" rtl="0">
              <a:lnSpc>
                <a:spcPct val="200000"/>
              </a:lnSpc>
              <a:spcBef>
                <a:spcPts val="600"/>
              </a:spcBef>
              <a:spcAft>
                <a:spcPts val="0"/>
              </a:spcAft>
              <a:buClr>
                <a:schemeClr val="dk2"/>
              </a:buClr>
              <a:buSzPts val="2000"/>
              <a:buFont typeface="Raleway"/>
              <a:buChar char="●"/>
            </a:pPr>
            <a:r>
              <a:rPr lang="en" sz="2000" dirty="0">
                <a:solidFill>
                  <a:schemeClr val="dk2"/>
                </a:solidFill>
                <a:latin typeface="Raleway"/>
                <a:ea typeface="Raleway"/>
                <a:cs typeface="Raleway"/>
                <a:sym typeface="Raleway"/>
              </a:rPr>
              <a:t> What are the common tools for eLearning used in Nigeria?</a:t>
            </a:r>
            <a:endParaRPr sz="2000" b="1" dirty="0">
              <a:solidFill>
                <a:schemeClr val="dk2"/>
              </a:solidFill>
              <a:latin typeface="Raleway"/>
              <a:ea typeface="Raleway"/>
              <a:cs typeface="Raleway"/>
              <a:sym typeface="Raleway"/>
            </a:endParaRPr>
          </a:p>
        </p:txBody>
      </p:sp>
      <p:sp>
        <p:nvSpPr>
          <p:cNvPr id="2" name="Google Shape;78;p16">
            <a:extLst>
              <a:ext uri="{FF2B5EF4-FFF2-40B4-BE49-F238E27FC236}">
                <a16:creationId xmlns:a16="http://schemas.microsoft.com/office/drawing/2014/main" id="{D233254B-5958-58EF-BCE3-22A058D2C6E8}"/>
              </a:ext>
            </a:extLst>
          </p:cNvPr>
          <p:cNvSpPr txBox="1">
            <a:spLocks/>
          </p:cNvSpPr>
          <p:nvPr/>
        </p:nvSpPr>
        <p:spPr>
          <a:xfrm>
            <a:off x="152400" y="1995055"/>
            <a:ext cx="8832302" cy="12219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Source Sans Pro"/>
              <a:buChar char="●"/>
              <a:defRPr sz="18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9pPr>
          </a:lstStyle>
          <a:p>
            <a:pPr marL="914400" indent="-355600" algn="just">
              <a:lnSpc>
                <a:spcPct val="200000"/>
              </a:lnSpc>
              <a:buClr>
                <a:schemeClr val="dk2"/>
              </a:buClr>
              <a:buSzPts val="2000"/>
              <a:buFont typeface="Raleway"/>
              <a:buChar char="●"/>
            </a:pPr>
            <a:r>
              <a:rPr lang="en-US" sz="2000" dirty="0">
                <a:solidFill>
                  <a:schemeClr val="dk2"/>
                </a:solidFill>
                <a:latin typeface="Raleway"/>
                <a:ea typeface="Raleway"/>
                <a:cs typeface="Raleway"/>
                <a:sym typeface="Raleway"/>
              </a:rPr>
              <a:t>What are the views of students on the use of e-learning in Tertiary education in Nigeria? </a:t>
            </a:r>
            <a:endParaRPr lang="en-US" sz="2000" b="1" dirty="0">
              <a:solidFill>
                <a:schemeClr val="dk2"/>
              </a:solidFill>
              <a:latin typeface="Raleway"/>
              <a:ea typeface="Raleway"/>
              <a:cs typeface="Raleway"/>
              <a:sym typeface="Raleway"/>
            </a:endParaRPr>
          </a:p>
        </p:txBody>
      </p:sp>
      <p:sp>
        <p:nvSpPr>
          <p:cNvPr id="3" name="Google Shape;78;p16">
            <a:extLst>
              <a:ext uri="{FF2B5EF4-FFF2-40B4-BE49-F238E27FC236}">
                <a16:creationId xmlns:a16="http://schemas.microsoft.com/office/drawing/2014/main" id="{9902E495-2203-FD7B-1960-56537D5F386A}"/>
              </a:ext>
            </a:extLst>
          </p:cNvPr>
          <p:cNvSpPr txBox="1">
            <a:spLocks/>
          </p:cNvSpPr>
          <p:nvPr/>
        </p:nvSpPr>
        <p:spPr>
          <a:xfrm>
            <a:off x="0" y="3217025"/>
            <a:ext cx="8832302" cy="14048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Source Sans Pro"/>
              <a:buChar char="●"/>
              <a:defRPr sz="18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9pPr>
          </a:lstStyle>
          <a:p>
            <a:pPr marL="914400" indent="-355600" algn="just">
              <a:lnSpc>
                <a:spcPct val="200000"/>
              </a:lnSpc>
              <a:buClr>
                <a:schemeClr val="dk2"/>
              </a:buClr>
              <a:buSzPts val="2000"/>
              <a:buFont typeface="Raleway"/>
              <a:buChar char="●"/>
            </a:pPr>
            <a:r>
              <a:rPr lang="en-US" sz="2000" dirty="0">
                <a:solidFill>
                  <a:schemeClr val="dk2"/>
                </a:solidFill>
                <a:latin typeface="Raleway"/>
                <a:ea typeface="Raleway"/>
                <a:cs typeface="Raleway"/>
                <a:sym typeface="Raleway"/>
              </a:rPr>
              <a:t>Has the use of these technologies aided or disrupted their learning process?</a:t>
            </a:r>
            <a:endParaRPr lang="en-US" sz="2000" b="1" dirty="0">
              <a:solidFill>
                <a:schemeClr val="dk2"/>
              </a:solidFill>
              <a:latin typeface="Raleway"/>
              <a:ea typeface="Raleway"/>
              <a:cs typeface="Raleway"/>
              <a:sym typeface="Raleway"/>
            </a:endParaRPr>
          </a:p>
          <a:p>
            <a:pPr marL="0" indent="0" algn="just">
              <a:lnSpc>
                <a:spcPct val="200000"/>
              </a:lnSpc>
              <a:buClr>
                <a:schemeClr val="dk2"/>
              </a:buClr>
              <a:buSzPts val="1100"/>
              <a:buFont typeface="Arial"/>
              <a:buNone/>
            </a:pPr>
            <a:endParaRPr lang="en-US" sz="2000" b="1" dirty="0">
              <a:solidFill>
                <a:schemeClr val="dk2"/>
              </a:solidFill>
              <a:latin typeface="Raleway"/>
              <a:ea typeface="Raleway"/>
              <a:cs typeface="Raleway"/>
              <a:sym typeface="Raleway"/>
            </a:endParaRPr>
          </a:p>
        </p:txBody>
      </p:sp>
      <p:pic>
        <p:nvPicPr>
          <p:cNvPr id="4" name="Recorded Sound">
            <a:hlinkClick r:id="" action="ppaction://media"/>
            <a:extLst>
              <a:ext uri="{FF2B5EF4-FFF2-40B4-BE49-F238E27FC236}">
                <a16:creationId xmlns:a16="http://schemas.microsoft.com/office/drawing/2014/main" id="{579A194D-0BEF-2718-84BF-6EE5F5775E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1700677598"/>
      </p:ext>
    </p:extLst>
  </p:cSld>
  <p:clrMapOvr>
    <a:masterClrMapping/>
  </p:clrMapOvr>
  <mc:AlternateContent xmlns:mc="http://schemas.openxmlformats.org/markup-compatibility/2006">
    <mc:Choice xmlns:p14="http://schemas.microsoft.com/office/powerpoint/2010/main" Requires="p14">
      <p:transition spd="slow" p14:dur="2000" advTm="43026"/>
    </mc:Choice>
    <mc:Fallback>
      <p:transition spd="slow" advTm="4302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8">
                                            <p:txEl>
                                              <p:pRg st="0" end="0"/>
                                            </p:txEl>
                                          </p:spTgt>
                                        </p:tgtEl>
                                        <p:attrNameLst>
                                          <p:attrName>style.visibility</p:attrName>
                                        </p:attrNameLst>
                                      </p:cBhvr>
                                      <p:to>
                                        <p:strVal val="visible"/>
                                      </p:to>
                                    </p:set>
                                    <p:anim calcmode="lin" valueType="num">
                                      <p:cBhvr additive="base">
                                        <p:cTn id="7" dur="500" fill="hold"/>
                                        <p:tgtEl>
                                          <p:spTgt spid="7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1" presetClass="mediacall" presetSubtype="0" fill="hold" nodeType="afterEffect">
                                  <p:stCondLst>
                                    <p:cond delay="0"/>
                                  </p:stCondLst>
                                  <p:childTnLst>
                                    <p:cmd type="call" cmd="playFrom(0.0)">
                                      <p:cBhvr>
                                        <p:cTn id="23" dur="4302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4" fill="hold" display="0">
                  <p:stCondLst>
                    <p:cond delay="indefinite"/>
                  </p:stCondLst>
                  <p:endCondLst>
                    <p:cond evt="onStopAudio" delay="0">
                      <p:tgtEl>
                        <p:sldTgt/>
                      </p:tgtEl>
                    </p:cond>
                  </p:endCondLst>
                </p:cTn>
                <p:tgtEl>
                  <p:spTgt spid="4"/>
                </p:tgtEl>
              </p:cMediaNode>
            </p:audio>
          </p:childTnLst>
        </p:cTn>
      </p:par>
    </p:tnLst>
    <p:bldLst>
      <p:bldP spid="78" grpId="0" build="p"/>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Aims and Objectives </a:t>
            </a:r>
            <a:endParaRPr dirty="0"/>
          </a:p>
        </p:txBody>
      </p:sp>
      <p:sp>
        <p:nvSpPr>
          <p:cNvPr id="84" name="Google Shape;84;p17"/>
          <p:cNvSpPr txBox="1">
            <a:spLocks noGrp="1"/>
          </p:cNvSpPr>
          <p:nvPr>
            <p:ph type="body" idx="1"/>
          </p:nvPr>
        </p:nvSpPr>
        <p:spPr>
          <a:xfrm>
            <a:off x="311725" y="1152475"/>
            <a:ext cx="3999900" cy="3416400"/>
          </a:xfrm>
          <a:prstGeom prst="rect">
            <a:avLst/>
          </a:prstGeom>
          <a:solidFill>
            <a:schemeClr val="dk1"/>
          </a:solidFill>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2"/>
              </a:buClr>
              <a:buSzPts val="1100"/>
              <a:buFont typeface="Arial"/>
              <a:buNone/>
            </a:pPr>
            <a:r>
              <a:rPr lang="en" sz="2500">
                <a:solidFill>
                  <a:schemeClr val="dk2"/>
                </a:solidFill>
                <a:latin typeface="Raleway"/>
                <a:ea typeface="Raleway"/>
                <a:cs typeface="Raleway"/>
                <a:sym typeface="Raleway"/>
              </a:rPr>
              <a:t>“</a:t>
            </a:r>
            <a:r>
              <a:rPr lang="en" sz="2500">
                <a:solidFill>
                  <a:schemeClr val="lt1"/>
                </a:solidFill>
                <a:latin typeface="Raleway"/>
                <a:ea typeface="Raleway"/>
                <a:cs typeface="Raleway"/>
                <a:sym typeface="Raleway"/>
              </a:rPr>
              <a:t>The aim of the research is to trace and identify elearning in the Nigerian situation</a:t>
            </a:r>
            <a:r>
              <a:rPr lang="en" sz="1900">
                <a:solidFill>
                  <a:schemeClr val="lt1"/>
                </a:solidFill>
                <a:latin typeface="Raleway"/>
                <a:ea typeface="Raleway"/>
                <a:cs typeface="Raleway"/>
                <a:sym typeface="Raleway"/>
              </a:rPr>
              <a:t>. “</a:t>
            </a:r>
            <a:endParaRPr sz="2300">
              <a:solidFill>
                <a:schemeClr val="lt1"/>
              </a:solidFill>
              <a:latin typeface="Raleway"/>
              <a:ea typeface="Raleway"/>
              <a:cs typeface="Raleway"/>
              <a:sym typeface="Raleway"/>
            </a:endParaRPr>
          </a:p>
        </p:txBody>
      </p:sp>
      <p:sp>
        <p:nvSpPr>
          <p:cNvPr id="85" name="Google Shape;85;p17"/>
          <p:cNvSpPr txBox="1">
            <a:spLocks noGrp="1"/>
          </p:cNvSpPr>
          <p:nvPr>
            <p:ph type="body" idx="2"/>
          </p:nvPr>
        </p:nvSpPr>
        <p:spPr>
          <a:xfrm>
            <a:off x="4572005" y="1152469"/>
            <a:ext cx="3999900" cy="34164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sz="1700" b="1" i="1" dirty="0">
                <a:solidFill>
                  <a:schemeClr val="dk2"/>
                </a:solidFill>
                <a:latin typeface="Raleway"/>
                <a:ea typeface="Raleway"/>
                <a:cs typeface="Raleway"/>
                <a:sym typeface="Raleway"/>
              </a:rPr>
              <a:t>The major objectives of the research is to understand how students have used and adapted to technology and electronic resources in the learning environment.  This research will report the use of various eLearning tools, student's view in terms of their access to facilities, preferences and benefits for eLearning in Nigeria. </a:t>
            </a:r>
            <a:endParaRPr sz="1700" b="1" i="1" dirty="0">
              <a:solidFill>
                <a:schemeClr val="dk2"/>
              </a:solidFill>
              <a:latin typeface="Raleway"/>
              <a:ea typeface="Raleway"/>
              <a:cs typeface="Raleway"/>
              <a:sym typeface="Raleway"/>
            </a:endParaRPr>
          </a:p>
          <a:p>
            <a:pPr marL="0" lvl="0" indent="0" algn="just" rtl="0">
              <a:spcBef>
                <a:spcPts val="1200"/>
              </a:spcBef>
              <a:spcAft>
                <a:spcPts val="1200"/>
              </a:spcAft>
              <a:buNone/>
            </a:pPr>
            <a:endParaRPr b="1" i="1" dirty="0">
              <a:solidFill>
                <a:schemeClr val="dk2"/>
              </a:solidFill>
              <a:latin typeface="Raleway"/>
              <a:ea typeface="Raleway"/>
              <a:cs typeface="Raleway"/>
              <a:sym typeface="Raleway"/>
            </a:endParaRPr>
          </a:p>
        </p:txBody>
      </p:sp>
      <p:pic>
        <p:nvPicPr>
          <p:cNvPr id="2" name="Recorded Sound">
            <a:hlinkClick r:id="" action="ppaction://media"/>
            <a:extLst>
              <a:ext uri="{FF2B5EF4-FFF2-40B4-BE49-F238E27FC236}">
                <a16:creationId xmlns:a16="http://schemas.microsoft.com/office/drawing/2014/main" id="{290F5A6C-93CC-2021-983D-A59FC5AFB84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103"/>
    </mc:Choice>
    <mc:Fallback>
      <p:transition spd="slow" advTm="23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10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title"/>
          </p:nvPr>
        </p:nvSpPr>
        <p:spPr>
          <a:xfrm>
            <a:off x="490249" y="99754"/>
            <a:ext cx="8163300" cy="523702"/>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sz="2800" dirty="0"/>
              <a:t>Key literature related to the project </a:t>
            </a:r>
            <a:endParaRPr sz="2800" dirty="0"/>
          </a:p>
        </p:txBody>
      </p:sp>
      <p:sp>
        <p:nvSpPr>
          <p:cNvPr id="3" name="TextBox 2">
            <a:extLst>
              <a:ext uri="{FF2B5EF4-FFF2-40B4-BE49-F238E27FC236}">
                <a16:creationId xmlns:a16="http://schemas.microsoft.com/office/drawing/2014/main" id="{0FDD2129-BBC3-6553-17B6-8A2A9E3B72C4}"/>
              </a:ext>
            </a:extLst>
          </p:cNvPr>
          <p:cNvSpPr txBox="1"/>
          <p:nvPr/>
        </p:nvSpPr>
        <p:spPr>
          <a:xfrm>
            <a:off x="398809" y="798263"/>
            <a:ext cx="8529060" cy="923330"/>
          </a:xfrm>
          <a:prstGeom prst="rect">
            <a:avLst/>
          </a:prstGeom>
          <a:noFill/>
        </p:spPr>
        <p:txBody>
          <a:bodyPr wrap="square">
            <a:spAutoFit/>
          </a:bodyPr>
          <a:lstStyle/>
          <a:p>
            <a:r>
              <a:rPr lang="en-GB" sz="1800" dirty="0">
                <a:solidFill>
                  <a:schemeClr val="bg1">
                    <a:lumMod val="95000"/>
                  </a:schemeClr>
                </a:solidFill>
                <a:effectLst/>
                <a:latin typeface="Arial" panose="020B0604020202020204" pitchFamily="34" charset="0"/>
                <a:ea typeface="Arial" panose="020B0604020202020204" pitchFamily="34" charset="0"/>
              </a:rPr>
              <a:t>- COVID 19 pandemic opened a world for e-learning</a:t>
            </a:r>
            <a:r>
              <a:rPr lang="en-GB" sz="1400" dirty="0">
                <a:solidFill>
                  <a:schemeClr val="bg1">
                    <a:lumMod val="95000"/>
                  </a:schemeClr>
                </a:solidFill>
                <a:effectLst/>
                <a:latin typeface="Arial" panose="020B0604020202020204" pitchFamily="34" charset="0"/>
                <a:ea typeface="Arial" panose="020B0604020202020204" pitchFamily="34" charset="0"/>
              </a:rPr>
              <a:t>.</a:t>
            </a:r>
            <a:br>
              <a:rPr lang="en-GB" sz="1400" dirty="0">
                <a:solidFill>
                  <a:schemeClr val="bg1">
                    <a:lumMod val="95000"/>
                  </a:schemeClr>
                </a:solidFill>
                <a:effectLst/>
                <a:latin typeface="Arial" panose="020B0604020202020204" pitchFamily="34" charset="0"/>
                <a:ea typeface="Arial" panose="020B0604020202020204" pitchFamily="34" charset="0"/>
              </a:rPr>
            </a:br>
            <a:r>
              <a:rPr lang="en-GB" sz="1400" dirty="0">
                <a:solidFill>
                  <a:schemeClr val="bg1">
                    <a:lumMod val="95000"/>
                  </a:schemeClr>
                </a:solidFill>
                <a:effectLst/>
                <a:latin typeface="Arial" panose="020B0604020202020204" pitchFamily="34" charset="0"/>
                <a:ea typeface="Arial" panose="020B0604020202020204" pitchFamily="34" charset="0"/>
              </a:rPr>
              <a:t>- </a:t>
            </a:r>
            <a:r>
              <a:rPr lang="en-GB" sz="1800" dirty="0">
                <a:solidFill>
                  <a:schemeClr val="bg1">
                    <a:lumMod val="95000"/>
                  </a:schemeClr>
                </a:solidFill>
                <a:effectLst/>
                <a:latin typeface="Arial" panose="020B0604020202020204" pitchFamily="34" charset="0"/>
                <a:ea typeface="Arial" panose="020B0604020202020204" pitchFamily="34" charset="0"/>
              </a:rPr>
              <a:t>evaluated students' response to this shift from physical to virtual classes</a:t>
            </a:r>
            <a:r>
              <a:rPr lang="en-GB" sz="1400" dirty="0">
                <a:solidFill>
                  <a:schemeClr val="bg1">
                    <a:lumMod val="95000"/>
                  </a:schemeClr>
                </a:solidFill>
                <a:effectLst/>
                <a:latin typeface="Arial" panose="020B0604020202020204" pitchFamily="34" charset="0"/>
                <a:ea typeface="Arial" panose="020B0604020202020204" pitchFamily="34" charset="0"/>
              </a:rPr>
              <a:t> </a:t>
            </a:r>
            <a:br>
              <a:rPr lang="en-GB" sz="1400" dirty="0">
                <a:solidFill>
                  <a:schemeClr val="bg1">
                    <a:lumMod val="95000"/>
                  </a:schemeClr>
                </a:solidFill>
                <a:effectLst/>
                <a:latin typeface="Arial" panose="020B0604020202020204" pitchFamily="34" charset="0"/>
                <a:ea typeface="Arial" panose="020B0604020202020204" pitchFamily="34" charset="0"/>
              </a:rPr>
            </a:br>
            <a:r>
              <a:rPr lang="en-GB" sz="1800" dirty="0" err="1">
                <a:solidFill>
                  <a:schemeClr val="bg1">
                    <a:lumMod val="95000"/>
                  </a:schemeClr>
                </a:solidFill>
                <a:effectLst/>
                <a:latin typeface="Arial" panose="020B0604020202020204" pitchFamily="34" charset="0"/>
                <a:ea typeface="Arial" panose="020B0604020202020204" pitchFamily="34" charset="0"/>
              </a:rPr>
              <a:t>Camilleriee</a:t>
            </a:r>
            <a:r>
              <a:rPr lang="en-GB" sz="1800" dirty="0">
                <a:solidFill>
                  <a:schemeClr val="bg1">
                    <a:lumMod val="95000"/>
                  </a:schemeClr>
                </a:solidFill>
                <a:effectLst/>
                <a:latin typeface="Arial" panose="020B0604020202020204" pitchFamily="34" charset="0"/>
                <a:ea typeface="Arial" panose="020B0604020202020204" pitchFamily="34" charset="0"/>
              </a:rPr>
              <a:t> and </a:t>
            </a:r>
            <a:r>
              <a:rPr lang="en-GB" sz="1800" dirty="0" err="1">
                <a:solidFill>
                  <a:schemeClr val="bg1">
                    <a:lumMod val="95000"/>
                  </a:schemeClr>
                </a:solidFill>
                <a:effectLst/>
                <a:latin typeface="Arial" panose="020B0604020202020204" pitchFamily="34" charset="0"/>
                <a:ea typeface="Arial" panose="020B0604020202020204" pitchFamily="34" charset="0"/>
              </a:rPr>
              <a:t>Camillerie</a:t>
            </a:r>
            <a:r>
              <a:rPr lang="en-GB" sz="1800" dirty="0">
                <a:solidFill>
                  <a:schemeClr val="bg1">
                    <a:lumMod val="95000"/>
                  </a:schemeClr>
                </a:solidFill>
                <a:effectLst/>
                <a:latin typeface="Arial" panose="020B0604020202020204" pitchFamily="34" charset="0"/>
                <a:ea typeface="Arial" panose="020B0604020202020204" pitchFamily="34" charset="0"/>
              </a:rPr>
              <a:t> (2022)</a:t>
            </a:r>
            <a:endParaRPr lang="en-GB" dirty="0">
              <a:solidFill>
                <a:schemeClr val="bg1">
                  <a:lumMod val="95000"/>
                </a:schemeClr>
              </a:solidFill>
            </a:endParaRPr>
          </a:p>
        </p:txBody>
      </p:sp>
      <p:sp>
        <p:nvSpPr>
          <p:cNvPr id="4" name="TextBox 3">
            <a:extLst>
              <a:ext uri="{FF2B5EF4-FFF2-40B4-BE49-F238E27FC236}">
                <a16:creationId xmlns:a16="http://schemas.microsoft.com/office/drawing/2014/main" id="{58890E89-E4FB-0C9D-DC4F-0D0D5C595900}"/>
              </a:ext>
            </a:extLst>
          </p:cNvPr>
          <p:cNvSpPr txBox="1"/>
          <p:nvPr/>
        </p:nvSpPr>
        <p:spPr>
          <a:xfrm>
            <a:off x="398809" y="1896400"/>
            <a:ext cx="8529060" cy="646331"/>
          </a:xfrm>
          <a:prstGeom prst="rect">
            <a:avLst/>
          </a:prstGeom>
          <a:noFill/>
        </p:spPr>
        <p:txBody>
          <a:bodyPr wrap="square">
            <a:spAutoFit/>
          </a:bodyPr>
          <a:lstStyle/>
          <a:p>
            <a:r>
              <a:rPr lang="en-GB" sz="1800" dirty="0">
                <a:solidFill>
                  <a:schemeClr val="bg1">
                    <a:lumMod val="95000"/>
                  </a:schemeClr>
                </a:solidFill>
                <a:effectLst/>
                <a:latin typeface="Arial" panose="020B0604020202020204" pitchFamily="34" charset="0"/>
                <a:ea typeface="Arial" panose="020B0604020202020204" pitchFamily="34" charset="0"/>
              </a:rPr>
              <a:t>- various ways eLearning is used in Nigerian Tertiary institution</a:t>
            </a:r>
            <a:br>
              <a:rPr lang="en-GB" sz="1400" dirty="0">
                <a:solidFill>
                  <a:schemeClr val="bg1">
                    <a:lumMod val="95000"/>
                  </a:schemeClr>
                </a:solidFill>
                <a:effectLst/>
                <a:latin typeface="Arial" panose="020B0604020202020204" pitchFamily="34" charset="0"/>
                <a:ea typeface="Arial" panose="020B0604020202020204" pitchFamily="34" charset="0"/>
              </a:rPr>
            </a:br>
            <a:r>
              <a:rPr lang="en-GB" sz="1800" dirty="0" err="1">
                <a:solidFill>
                  <a:schemeClr val="bg1">
                    <a:lumMod val="95000"/>
                  </a:schemeClr>
                </a:solidFill>
                <a:effectLst/>
                <a:latin typeface="Arial" panose="020B0604020202020204" pitchFamily="34" charset="0"/>
                <a:ea typeface="Arial" panose="020B0604020202020204" pitchFamily="34" charset="0"/>
              </a:rPr>
              <a:t>Udochukwu</a:t>
            </a:r>
            <a:r>
              <a:rPr lang="en-GB" sz="1800" dirty="0">
                <a:solidFill>
                  <a:schemeClr val="bg1">
                    <a:lumMod val="95000"/>
                  </a:schemeClr>
                </a:solidFill>
                <a:effectLst/>
                <a:latin typeface="Arial" panose="020B0604020202020204" pitchFamily="34" charset="0"/>
                <a:ea typeface="Arial" panose="020B0604020202020204" pitchFamily="34" charset="0"/>
              </a:rPr>
              <a:t> et al. (2019) </a:t>
            </a:r>
            <a:endParaRPr lang="en-GB" dirty="0">
              <a:solidFill>
                <a:schemeClr val="bg1">
                  <a:lumMod val="95000"/>
                </a:schemeClr>
              </a:solidFill>
            </a:endParaRPr>
          </a:p>
        </p:txBody>
      </p:sp>
      <p:sp>
        <p:nvSpPr>
          <p:cNvPr id="5" name="TextBox 4">
            <a:extLst>
              <a:ext uri="{FF2B5EF4-FFF2-40B4-BE49-F238E27FC236}">
                <a16:creationId xmlns:a16="http://schemas.microsoft.com/office/drawing/2014/main" id="{D25661B8-92BA-5B7B-8BB7-9B31836A980C}"/>
              </a:ext>
            </a:extLst>
          </p:cNvPr>
          <p:cNvSpPr txBox="1"/>
          <p:nvPr/>
        </p:nvSpPr>
        <p:spPr>
          <a:xfrm>
            <a:off x="398809" y="2717538"/>
            <a:ext cx="8529060" cy="646331"/>
          </a:xfrm>
          <a:prstGeom prst="rect">
            <a:avLst/>
          </a:prstGeom>
          <a:noFill/>
        </p:spPr>
        <p:txBody>
          <a:bodyPr wrap="square">
            <a:spAutoFit/>
          </a:bodyPr>
          <a:lstStyle/>
          <a:p>
            <a:r>
              <a:rPr lang="en-GB" sz="1800" dirty="0">
                <a:solidFill>
                  <a:schemeClr val="bg1">
                    <a:lumMod val="95000"/>
                  </a:schemeClr>
                </a:solidFill>
                <a:effectLst/>
                <a:latin typeface="Arial" panose="020B0604020202020204" pitchFamily="34" charset="0"/>
                <a:ea typeface="Arial" panose="020B0604020202020204" pitchFamily="34" charset="0"/>
              </a:rPr>
              <a:t>- improvement of student satisfaction in the e-Learning system</a:t>
            </a:r>
            <a:br>
              <a:rPr lang="en-GB" sz="1400" dirty="0">
                <a:solidFill>
                  <a:schemeClr val="bg1">
                    <a:lumMod val="95000"/>
                  </a:schemeClr>
                </a:solidFill>
                <a:effectLst/>
                <a:latin typeface="Arial" panose="020B0604020202020204" pitchFamily="34" charset="0"/>
                <a:ea typeface="Arial" panose="020B0604020202020204" pitchFamily="34" charset="0"/>
              </a:rPr>
            </a:br>
            <a:r>
              <a:rPr lang="en-GB" sz="1800" dirty="0" err="1">
                <a:solidFill>
                  <a:schemeClr val="bg1">
                    <a:lumMod val="95000"/>
                  </a:schemeClr>
                </a:solidFill>
                <a:effectLst/>
                <a:latin typeface="Arial" panose="020B0604020202020204" pitchFamily="34" charset="0"/>
                <a:ea typeface="Arial" panose="020B0604020202020204" pitchFamily="34" charset="0"/>
              </a:rPr>
              <a:t>Tanye</a:t>
            </a:r>
            <a:r>
              <a:rPr lang="en-GB" sz="1800" dirty="0">
                <a:solidFill>
                  <a:schemeClr val="bg1">
                    <a:lumMod val="95000"/>
                  </a:schemeClr>
                </a:solidFill>
                <a:effectLst/>
                <a:latin typeface="Arial" panose="020B0604020202020204" pitchFamily="34" charset="0"/>
                <a:ea typeface="Arial" panose="020B0604020202020204" pitchFamily="34" charset="0"/>
              </a:rPr>
              <a:t> (2017) </a:t>
            </a:r>
            <a:endParaRPr lang="en-GB" dirty="0">
              <a:solidFill>
                <a:schemeClr val="bg1">
                  <a:lumMod val="95000"/>
                </a:schemeClr>
              </a:solidFill>
            </a:endParaRPr>
          </a:p>
        </p:txBody>
      </p:sp>
      <p:sp>
        <p:nvSpPr>
          <p:cNvPr id="6" name="TextBox 5">
            <a:extLst>
              <a:ext uri="{FF2B5EF4-FFF2-40B4-BE49-F238E27FC236}">
                <a16:creationId xmlns:a16="http://schemas.microsoft.com/office/drawing/2014/main" id="{2428391E-95DE-B38B-A378-B13DF9273E45}"/>
              </a:ext>
            </a:extLst>
          </p:cNvPr>
          <p:cNvSpPr txBox="1"/>
          <p:nvPr/>
        </p:nvSpPr>
        <p:spPr>
          <a:xfrm>
            <a:off x="398809" y="3538676"/>
            <a:ext cx="8529060" cy="646331"/>
          </a:xfrm>
          <a:prstGeom prst="rect">
            <a:avLst/>
          </a:prstGeom>
          <a:noFill/>
        </p:spPr>
        <p:txBody>
          <a:bodyPr wrap="square">
            <a:spAutoFit/>
          </a:bodyPr>
          <a:lstStyle/>
          <a:p>
            <a:r>
              <a:rPr lang="en-GB" sz="1800" dirty="0">
                <a:solidFill>
                  <a:schemeClr val="bg1">
                    <a:lumMod val="95000"/>
                  </a:schemeClr>
                </a:solidFill>
                <a:effectLst/>
                <a:latin typeface="Arial" panose="020B0604020202020204" pitchFamily="34" charset="0"/>
                <a:ea typeface="Arial" panose="020B0604020202020204" pitchFamily="34" charset="0"/>
              </a:rPr>
              <a:t>- benefits of e-learning to students in the Tertiary and adult education</a:t>
            </a:r>
            <a:br>
              <a:rPr lang="en-GB" sz="1400" dirty="0">
                <a:solidFill>
                  <a:schemeClr val="bg1">
                    <a:lumMod val="95000"/>
                  </a:schemeClr>
                </a:solidFill>
                <a:effectLst/>
                <a:latin typeface="Arial" panose="020B0604020202020204" pitchFamily="34" charset="0"/>
                <a:ea typeface="Arial" panose="020B0604020202020204" pitchFamily="34" charset="0"/>
              </a:rPr>
            </a:br>
            <a:r>
              <a:rPr lang="en-GB" sz="1800" dirty="0" err="1">
                <a:solidFill>
                  <a:schemeClr val="bg1">
                    <a:lumMod val="95000"/>
                  </a:schemeClr>
                </a:solidFill>
                <a:effectLst/>
                <a:latin typeface="Arial" panose="020B0604020202020204" pitchFamily="34" charset="0"/>
                <a:ea typeface="Arial" panose="020B0604020202020204" pitchFamily="34" charset="0"/>
              </a:rPr>
              <a:t>Tanye</a:t>
            </a:r>
            <a:r>
              <a:rPr lang="en-GB" sz="1800" dirty="0">
                <a:solidFill>
                  <a:schemeClr val="bg1">
                    <a:lumMod val="95000"/>
                  </a:schemeClr>
                </a:solidFill>
                <a:effectLst/>
                <a:latin typeface="Arial" panose="020B0604020202020204" pitchFamily="34" charset="0"/>
                <a:ea typeface="Arial" panose="020B0604020202020204" pitchFamily="34" charset="0"/>
              </a:rPr>
              <a:t> (2017) </a:t>
            </a:r>
            <a:endParaRPr lang="en-GB" dirty="0">
              <a:solidFill>
                <a:schemeClr val="bg1">
                  <a:lumMod val="95000"/>
                </a:schemeClr>
              </a:solidFill>
            </a:endParaRPr>
          </a:p>
        </p:txBody>
      </p:sp>
      <p:pic>
        <p:nvPicPr>
          <p:cNvPr id="7" name="Recorded Sound">
            <a:hlinkClick r:id="" action="ppaction://media"/>
            <a:extLst>
              <a:ext uri="{FF2B5EF4-FFF2-40B4-BE49-F238E27FC236}">
                <a16:creationId xmlns:a16="http://schemas.microsoft.com/office/drawing/2014/main" id="{3E1AD0B4-CCE1-128F-093F-7A54F378D6D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232727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7749"/>
    </mc:Choice>
    <mc:Fallback>
      <p:transition spd="slow" advTm="23774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childTnLst>
                          </p:cTn>
                        </p:par>
                        <p:par>
                          <p:cTn id="27" fill="hold">
                            <p:stCondLst>
                              <p:cond delay="500"/>
                            </p:stCondLst>
                            <p:childTnLst>
                              <p:par>
                                <p:cTn id="28" presetID="1" presetClass="mediacall" presetSubtype="0" fill="hold" nodeType="afterEffect">
                                  <p:stCondLst>
                                    <p:cond delay="0"/>
                                  </p:stCondLst>
                                  <p:childTnLst>
                                    <p:cmd type="call" cmd="playFrom(0.0)">
                                      <p:cBhvr>
                                        <p:cTn id="29" dur="23774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0" fill="hold" display="0">
                  <p:stCondLst>
                    <p:cond delay="indefinite"/>
                  </p:stCondLst>
                  <p:endCondLst>
                    <p:cond evt="onStopAudio" delay="0">
                      <p:tgtEl>
                        <p:sldTgt/>
                      </p:tgtEl>
                    </p:cond>
                  </p:endCondLst>
                </p:cTn>
                <p:tgtEl>
                  <p:spTgt spid="7"/>
                </p:tgtEl>
              </p:cMediaNode>
            </p:audio>
          </p:childTnLst>
        </p:cTn>
      </p:par>
    </p:tnLst>
    <p:bldLst>
      <p:bldP spid="3" grpId="0"/>
      <p:bldP spid="4" grpId="0"/>
      <p:bldP spid="5"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2500" dirty="0">
                <a:solidFill>
                  <a:schemeClr val="dk2"/>
                </a:solidFill>
              </a:rPr>
              <a:t>Udochukwu et al. (2019)</a:t>
            </a:r>
            <a:endParaRPr sz="2500" dirty="0">
              <a:solidFill>
                <a:schemeClr val="dk2"/>
              </a:solidFill>
            </a:endParaRPr>
          </a:p>
        </p:txBody>
      </p:sp>
      <p:sp>
        <p:nvSpPr>
          <p:cNvPr id="96" name="Google Shape;96;p19"/>
          <p:cNvSpPr txBox="1">
            <a:spLocks noGrp="1"/>
          </p:cNvSpPr>
          <p:nvPr>
            <p:ph type="body" idx="1"/>
          </p:nvPr>
        </p:nvSpPr>
        <p:spPr>
          <a:xfrm>
            <a:off x="311700" y="570585"/>
            <a:ext cx="8520600" cy="801016"/>
          </a:xfrm>
          <a:prstGeom prst="rect">
            <a:avLst/>
          </a:prstGeom>
        </p:spPr>
        <p:txBody>
          <a:bodyPr spcFirstLastPara="1" wrap="square" lIns="91425" tIns="91425" rIns="91425" bIns="91425" anchor="ctr" anchorCtr="0">
            <a:normAutofit fontScale="92500"/>
          </a:bodyPr>
          <a:lstStyle/>
          <a:p>
            <a:pPr marL="0" lvl="0" indent="0" algn="l" rtl="0">
              <a:spcBef>
                <a:spcPts val="0"/>
              </a:spcBef>
              <a:spcAft>
                <a:spcPts val="0"/>
              </a:spcAft>
              <a:buNone/>
            </a:pPr>
            <a:r>
              <a:rPr lang="en" sz="2700" b="1" dirty="0">
                <a:solidFill>
                  <a:schemeClr val="dk2"/>
                </a:solidFill>
              </a:rPr>
              <a:t>How eLearning is used in Nigerian Teritary institutuons</a:t>
            </a:r>
            <a:r>
              <a:rPr lang="en" sz="2700" dirty="0">
                <a:solidFill>
                  <a:schemeClr val="dk2"/>
                </a:solidFill>
              </a:rPr>
              <a:t> </a:t>
            </a:r>
            <a:endParaRPr sz="2700" dirty="0">
              <a:solidFill>
                <a:schemeClr val="dk2"/>
              </a:solidFill>
            </a:endParaRPr>
          </a:p>
        </p:txBody>
      </p:sp>
      <p:sp>
        <p:nvSpPr>
          <p:cNvPr id="2" name="Google Shape;95;p19">
            <a:extLst>
              <a:ext uri="{FF2B5EF4-FFF2-40B4-BE49-F238E27FC236}">
                <a16:creationId xmlns:a16="http://schemas.microsoft.com/office/drawing/2014/main" id="{C7F73985-B6CA-9F94-981B-9B0A888D0969}"/>
              </a:ext>
            </a:extLst>
          </p:cNvPr>
          <p:cNvSpPr txBox="1">
            <a:spLocks/>
          </p:cNvSpPr>
          <p:nvPr/>
        </p:nvSpPr>
        <p:spPr>
          <a:xfrm>
            <a:off x="389284" y="1648088"/>
            <a:ext cx="6076385" cy="605100"/>
          </a:xfrm>
          <a:prstGeom prst="rect">
            <a:avLst/>
          </a:prstGeom>
          <a:noFill/>
          <a:ln>
            <a:noFill/>
          </a:ln>
        </p:spPr>
        <p:txBody>
          <a:bodyPr spcFirstLastPara="1" wrap="square" lIns="91425" tIns="91425" rIns="91425" bIns="91425" anchor="ctr" anchorCtr="0">
            <a:normAutofit fontScale="70000" lnSpcReduction="20000"/>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chemeClr val="lt2"/>
              </a:buClr>
              <a:buSzPts val="2100"/>
              <a:buFont typeface="Source Sans Pro"/>
              <a:buNone/>
              <a:defRPr sz="21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9pPr>
          </a:lstStyle>
          <a:p>
            <a:pPr indent="-400050">
              <a:buClr>
                <a:schemeClr val="dk2"/>
              </a:buClr>
              <a:buSzPts val="2700"/>
              <a:buFont typeface="Source Sans Pro"/>
              <a:buChar char="●"/>
            </a:pPr>
            <a:endParaRPr lang="en-US" sz="2400" dirty="0">
              <a:solidFill>
                <a:schemeClr val="dk2"/>
              </a:solidFill>
            </a:endParaRPr>
          </a:p>
          <a:p>
            <a:pPr indent="-400050">
              <a:buClr>
                <a:schemeClr val="dk2"/>
              </a:buClr>
              <a:buSzPts val="2700"/>
              <a:buFont typeface="Source Sans Pro"/>
              <a:buChar char="●"/>
            </a:pPr>
            <a:r>
              <a:rPr lang="en-US" sz="2400" dirty="0">
                <a:solidFill>
                  <a:schemeClr val="dk2"/>
                </a:solidFill>
              </a:rPr>
              <a:t>Computer based drills </a:t>
            </a:r>
          </a:p>
          <a:p>
            <a:pPr marL="0" indent="0"/>
            <a:endParaRPr lang="en-US" sz="2500" dirty="0">
              <a:solidFill>
                <a:schemeClr val="dk2"/>
              </a:solidFill>
            </a:endParaRPr>
          </a:p>
        </p:txBody>
      </p:sp>
      <p:sp>
        <p:nvSpPr>
          <p:cNvPr id="3" name="Google Shape;95;p19">
            <a:extLst>
              <a:ext uri="{FF2B5EF4-FFF2-40B4-BE49-F238E27FC236}">
                <a16:creationId xmlns:a16="http://schemas.microsoft.com/office/drawing/2014/main" id="{4F2B81EB-FB75-BE37-CAD3-779DDA672DD2}"/>
              </a:ext>
            </a:extLst>
          </p:cNvPr>
          <p:cNvSpPr txBox="1">
            <a:spLocks/>
          </p:cNvSpPr>
          <p:nvPr/>
        </p:nvSpPr>
        <p:spPr>
          <a:xfrm>
            <a:off x="389285" y="2253188"/>
            <a:ext cx="5998800" cy="6051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chemeClr val="lt2"/>
              </a:buClr>
              <a:buSzPts val="2100"/>
              <a:buFont typeface="Source Sans Pro"/>
              <a:buNone/>
              <a:defRPr sz="21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9pPr>
          </a:lstStyle>
          <a:p>
            <a:pPr indent="-400050">
              <a:buClr>
                <a:schemeClr val="dk2"/>
              </a:buClr>
              <a:buSzPts val="2700"/>
              <a:buFont typeface="Source Sans Pro"/>
              <a:buChar char="●"/>
            </a:pPr>
            <a:r>
              <a:rPr lang="en-US" sz="2400" dirty="0">
                <a:solidFill>
                  <a:schemeClr val="dk2"/>
                </a:solidFill>
              </a:rPr>
              <a:t>Online books (E-books)</a:t>
            </a:r>
          </a:p>
          <a:p>
            <a:pPr marL="0" indent="0"/>
            <a:endParaRPr lang="en-US" sz="2500" dirty="0">
              <a:solidFill>
                <a:schemeClr val="dk2"/>
              </a:solidFill>
            </a:endParaRPr>
          </a:p>
        </p:txBody>
      </p:sp>
      <p:sp>
        <p:nvSpPr>
          <p:cNvPr id="4" name="Google Shape;95;p19">
            <a:extLst>
              <a:ext uri="{FF2B5EF4-FFF2-40B4-BE49-F238E27FC236}">
                <a16:creationId xmlns:a16="http://schemas.microsoft.com/office/drawing/2014/main" id="{BF669391-A005-A71B-207D-9F34F8509033}"/>
              </a:ext>
            </a:extLst>
          </p:cNvPr>
          <p:cNvSpPr txBox="1">
            <a:spLocks/>
          </p:cNvSpPr>
          <p:nvPr/>
        </p:nvSpPr>
        <p:spPr>
          <a:xfrm>
            <a:off x="389285" y="2743888"/>
            <a:ext cx="5998800" cy="6051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chemeClr val="lt2"/>
              </a:buClr>
              <a:buSzPts val="2100"/>
              <a:buFont typeface="Source Sans Pro"/>
              <a:buNone/>
              <a:defRPr sz="21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9pPr>
          </a:lstStyle>
          <a:p>
            <a:pPr indent="-400050">
              <a:buClr>
                <a:schemeClr val="dk2"/>
              </a:buClr>
              <a:buSzPts val="2700"/>
              <a:buFont typeface="Source Sans Pro"/>
              <a:buChar char="●"/>
            </a:pPr>
            <a:r>
              <a:rPr lang="en-US" sz="2400" dirty="0">
                <a:solidFill>
                  <a:schemeClr val="dk2"/>
                </a:solidFill>
              </a:rPr>
              <a:t>Online counseling </a:t>
            </a:r>
          </a:p>
          <a:p>
            <a:pPr marL="0" indent="0"/>
            <a:endParaRPr lang="en-US" sz="2500" dirty="0">
              <a:solidFill>
                <a:schemeClr val="dk2"/>
              </a:solidFill>
            </a:endParaRPr>
          </a:p>
        </p:txBody>
      </p:sp>
      <p:sp>
        <p:nvSpPr>
          <p:cNvPr id="5" name="Google Shape;95;p19">
            <a:extLst>
              <a:ext uri="{FF2B5EF4-FFF2-40B4-BE49-F238E27FC236}">
                <a16:creationId xmlns:a16="http://schemas.microsoft.com/office/drawing/2014/main" id="{83D998A7-7CA3-BE0B-E12A-95EE7FF99D3C}"/>
              </a:ext>
            </a:extLst>
          </p:cNvPr>
          <p:cNvSpPr txBox="1">
            <a:spLocks/>
          </p:cNvSpPr>
          <p:nvPr/>
        </p:nvSpPr>
        <p:spPr>
          <a:xfrm>
            <a:off x="389285" y="1207294"/>
            <a:ext cx="5998800" cy="6051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chemeClr val="lt2"/>
              </a:buClr>
              <a:buSzPts val="2100"/>
              <a:buFont typeface="Source Sans Pro"/>
              <a:buNone/>
              <a:defRPr sz="21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15000"/>
              </a:lnSpc>
              <a:spcBef>
                <a:spcPts val="0"/>
              </a:spcBef>
              <a:spcAft>
                <a:spcPts val="0"/>
              </a:spcAft>
              <a:buClr>
                <a:schemeClr val="lt2"/>
              </a:buClr>
              <a:buSzPts val="1400"/>
              <a:buFont typeface="Source Sans Pro"/>
              <a:buChar char="■"/>
              <a:defRPr sz="1400" b="0" i="0" u="none" strike="noStrike" cap="none">
                <a:solidFill>
                  <a:schemeClr val="lt2"/>
                </a:solidFill>
                <a:latin typeface="Source Sans Pro"/>
                <a:ea typeface="Source Sans Pro"/>
                <a:cs typeface="Source Sans Pro"/>
                <a:sym typeface="Source Sans Pro"/>
              </a:defRPr>
            </a:lvl9pPr>
          </a:lstStyle>
          <a:p>
            <a:pPr indent="-400050">
              <a:buClr>
                <a:schemeClr val="dk2"/>
              </a:buClr>
              <a:buSzPts val="2700"/>
              <a:buFont typeface="Source Sans Pro"/>
              <a:buChar char="●"/>
            </a:pPr>
            <a:r>
              <a:rPr lang="en" sz="2400" dirty="0">
                <a:solidFill>
                  <a:schemeClr val="dk2"/>
                </a:solidFill>
              </a:rPr>
              <a:t>Online examination</a:t>
            </a:r>
            <a:endParaRPr lang="en-US" sz="2500" dirty="0">
              <a:solidFill>
                <a:schemeClr val="dk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5" grpId="0"/>
    </p:bldLst>
  </p:timing>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711</Words>
  <Application>Microsoft Office PowerPoint</Application>
  <PresentationFormat>On-screen Show (16:9)</PresentationFormat>
  <Paragraphs>53</Paragraphs>
  <Slides>15</Slides>
  <Notes>15</Notes>
  <HiddenSlides>0</HiddenSlides>
  <MMClips>12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Raleway</vt:lpstr>
      <vt:lpstr>Source Sans Pro</vt:lpstr>
      <vt:lpstr>Plum</vt:lpstr>
      <vt:lpstr>The Effect of eLearning on Nigerian Tertiary education  </vt:lpstr>
      <vt:lpstr>The effect of this emerging technology has changed the way humans do things, socialize and educate themselves.(Udochukwu et al., 2019)    </vt:lpstr>
      <vt:lpstr>PowerPoint Presentation</vt:lpstr>
      <vt:lpstr>0.3M</vt:lpstr>
      <vt:lpstr>Significance Of Stucy</vt:lpstr>
      <vt:lpstr>Research Questions</vt:lpstr>
      <vt:lpstr>Aims and Objectives </vt:lpstr>
      <vt:lpstr>Key literature related to the project </vt:lpstr>
      <vt:lpstr>PowerPoint Presentation</vt:lpstr>
      <vt:lpstr>Benefits of  E learning to Nigerian students (Olaniyi, 2006)</vt:lpstr>
      <vt:lpstr>Udochukwu et al.(2019) investigated students and staffs attitudes to ICT tools in three Teritary institutuons.</vt:lpstr>
      <vt:lpstr>METHODOLOGY </vt:lpstr>
      <vt:lpstr>PowerPoint Presentation</vt:lpstr>
      <vt:lpstr>Ethical considerations and risk assessment</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Effect of eLearning on Nigerian Tertiary education  </dc:title>
  <cp:lastModifiedBy>Babatunde Ahmed</cp:lastModifiedBy>
  <cp:revision>1</cp:revision>
  <dcterms:modified xsi:type="dcterms:W3CDTF">2022-11-28T23:37:22Z</dcterms:modified>
</cp:coreProperties>
</file>